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43891200"/>
  <p:notesSz cx="7315200" cy="9601200"/>
  <p:defaultTextStyle>
    <a:defPPr>
      <a:defRPr lang="en-US"/>
    </a:defPPr>
    <a:lvl1pPr marL="0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1pPr>
    <a:lvl2pPr marL="2194027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2pPr>
    <a:lvl3pPr marL="4388056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3pPr>
    <a:lvl4pPr marL="6582086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4pPr>
    <a:lvl5pPr marL="8776115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5pPr>
    <a:lvl6pPr marL="10970142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6pPr>
    <a:lvl7pPr marL="13164170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7pPr>
    <a:lvl8pPr marL="15358198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8pPr>
    <a:lvl9pPr marL="17552227" algn="l" defTabSz="4388056" rtl="0" eaLnBrk="1" latinLnBrk="0" hangingPunct="1">
      <a:defRPr sz="86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51" userDrawn="1">
          <p15:clr>
            <a:srgbClr val="A4A3A4"/>
          </p15:clr>
        </p15:guide>
        <p15:guide id="2" pos="14671" userDrawn="1">
          <p15:clr>
            <a:srgbClr val="A4A3A4"/>
          </p15:clr>
        </p15:guide>
        <p15:guide id="3" orient="horz" pos="13824" userDrawn="1">
          <p15:clr>
            <a:srgbClr val="A4A3A4"/>
          </p15:clr>
        </p15:guide>
        <p15:guide id="4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6406" autoAdjust="0"/>
  </p:normalViewPr>
  <p:slideViewPr>
    <p:cSldViewPr>
      <p:cViewPr>
        <p:scale>
          <a:sx n="39" d="100"/>
          <a:sy n="39" d="100"/>
        </p:scale>
        <p:origin x="728" y="-712"/>
      </p:cViewPr>
      <p:guideLst>
        <p:guide orient="horz" pos="19551"/>
        <p:guide pos="14671"/>
        <p:guide orient="horz" pos="13824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B6E2A8C-284D-4118-93DA-E52B6DA05499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8225" y="720725"/>
            <a:ext cx="26987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CE53E44-D658-4EA1-AB94-903C72F430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4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1pPr>
    <a:lvl2pPr marL="457089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2pPr>
    <a:lvl3pPr marL="914178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3pPr>
    <a:lvl4pPr marL="1371267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4pPr>
    <a:lvl5pPr marL="1828357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5pPr>
    <a:lvl6pPr marL="2285446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6pPr>
    <a:lvl7pPr marL="2742535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7pPr>
    <a:lvl8pPr marL="3199625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8pPr>
    <a:lvl9pPr marL="3656716" algn="l" defTabSz="914178" rtl="0" eaLnBrk="1" latinLnBrk="0" hangingPunct="1">
      <a:defRPr sz="1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8225" y="720725"/>
            <a:ext cx="26987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53E44-D658-4EA1-AB94-903C72F430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8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1" y="13634728"/>
            <a:ext cx="27980640" cy="94081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3" y="24871685"/>
            <a:ext cx="23042879" cy="112166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13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27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4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55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69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083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596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11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4" y="1757688"/>
            <a:ext cx="740664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757688"/>
            <a:ext cx="2167128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8" y="28204167"/>
            <a:ext cx="27980640" cy="8717280"/>
          </a:xfrm>
        </p:spPr>
        <p:txBody>
          <a:bodyPr anchor="t"/>
          <a:lstStyle>
            <a:lvl1pPr algn="l">
              <a:defRPr sz="1334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8" y="18602972"/>
            <a:ext cx="27980640" cy="9601198"/>
          </a:xfrm>
        </p:spPr>
        <p:txBody>
          <a:bodyPr anchor="b"/>
          <a:lstStyle>
            <a:lvl1pPr marL="0" indent="0">
              <a:buNone/>
              <a:defRPr sz="6525">
                <a:solidFill>
                  <a:schemeClr val="tx1">
                    <a:tint val="75000"/>
                  </a:schemeClr>
                </a:solidFill>
              </a:defRPr>
            </a:lvl1pPr>
            <a:lvl2pPr marL="1513839" indent="0">
              <a:buNone/>
              <a:defRPr sz="5945">
                <a:solidFill>
                  <a:schemeClr val="tx1">
                    <a:tint val="75000"/>
                  </a:schemeClr>
                </a:solidFill>
              </a:defRPr>
            </a:lvl2pPr>
            <a:lvl3pPr marL="3027681" indent="0">
              <a:buNone/>
              <a:defRPr sz="5220">
                <a:solidFill>
                  <a:schemeClr val="tx1">
                    <a:tint val="75000"/>
                  </a:schemeClr>
                </a:solidFill>
              </a:defRPr>
            </a:lvl3pPr>
            <a:lvl4pPr marL="4541520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4pPr>
            <a:lvl5pPr marL="6055361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5pPr>
            <a:lvl6pPr marL="7569202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6pPr>
            <a:lvl7pPr marL="9083044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7pPr>
            <a:lvl8pPr marL="10596883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8pPr>
            <a:lvl9pPr marL="12110722" indent="0">
              <a:buNone/>
              <a:defRPr sz="4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5" y="10241285"/>
            <a:ext cx="14538959" cy="28966163"/>
          </a:xfrm>
        </p:spPr>
        <p:txBody>
          <a:bodyPr/>
          <a:lstStyle>
            <a:lvl1pPr>
              <a:defRPr sz="9281"/>
            </a:lvl1pPr>
            <a:lvl2pPr>
              <a:defRPr sz="7832"/>
            </a:lvl2pPr>
            <a:lvl3pPr>
              <a:defRPr sz="6525"/>
            </a:lvl3pPr>
            <a:lvl4pPr>
              <a:defRPr sz="5945"/>
            </a:lvl4pPr>
            <a:lvl5pPr>
              <a:defRPr sz="5945"/>
            </a:lvl5pPr>
            <a:lvl6pPr>
              <a:defRPr sz="5945"/>
            </a:lvl6pPr>
            <a:lvl7pPr>
              <a:defRPr sz="5945"/>
            </a:lvl7pPr>
            <a:lvl8pPr>
              <a:defRPr sz="5945"/>
            </a:lvl8pPr>
            <a:lvl9pPr>
              <a:defRPr sz="59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5" y="10241285"/>
            <a:ext cx="14538959" cy="28966163"/>
          </a:xfrm>
        </p:spPr>
        <p:txBody>
          <a:bodyPr/>
          <a:lstStyle>
            <a:lvl1pPr>
              <a:defRPr sz="9281"/>
            </a:lvl1pPr>
            <a:lvl2pPr>
              <a:defRPr sz="7832"/>
            </a:lvl2pPr>
            <a:lvl3pPr>
              <a:defRPr sz="6525"/>
            </a:lvl3pPr>
            <a:lvl4pPr>
              <a:defRPr sz="5945"/>
            </a:lvl4pPr>
            <a:lvl5pPr>
              <a:defRPr sz="5945"/>
            </a:lvl5pPr>
            <a:lvl6pPr>
              <a:defRPr sz="5945"/>
            </a:lvl6pPr>
            <a:lvl7pPr>
              <a:defRPr sz="5945"/>
            </a:lvl7pPr>
            <a:lvl8pPr>
              <a:defRPr sz="5945"/>
            </a:lvl8pPr>
            <a:lvl9pPr>
              <a:defRPr sz="594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9824726"/>
            <a:ext cx="14544676" cy="4094478"/>
          </a:xfrm>
        </p:spPr>
        <p:txBody>
          <a:bodyPr anchor="b"/>
          <a:lstStyle>
            <a:lvl1pPr marL="0" indent="0">
              <a:buNone/>
              <a:defRPr sz="7832" b="1"/>
            </a:lvl1pPr>
            <a:lvl2pPr marL="1513839" indent="0">
              <a:buNone/>
              <a:defRPr sz="6525" b="1"/>
            </a:lvl2pPr>
            <a:lvl3pPr marL="3027681" indent="0">
              <a:buNone/>
              <a:defRPr sz="5945" b="1"/>
            </a:lvl3pPr>
            <a:lvl4pPr marL="4541520" indent="0">
              <a:buNone/>
              <a:defRPr sz="5220" b="1"/>
            </a:lvl4pPr>
            <a:lvl5pPr marL="6055361" indent="0">
              <a:buNone/>
              <a:defRPr sz="5220" b="1"/>
            </a:lvl5pPr>
            <a:lvl6pPr marL="7569202" indent="0">
              <a:buNone/>
              <a:defRPr sz="5220" b="1"/>
            </a:lvl6pPr>
            <a:lvl7pPr marL="9083044" indent="0">
              <a:buNone/>
              <a:defRPr sz="5220" b="1"/>
            </a:lvl7pPr>
            <a:lvl8pPr marL="10596883" indent="0">
              <a:buNone/>
              <a:defRPr sz="5220" b="1"/>
            </a:lvl8pPr>
            <a:lvl9pPr marL="12110722" indent="0">
              <a:buNone/>
              <a:defRPr sz="52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13919204"/>
            <a:ext cx="14544676" cy="25288243"/>
          </a:xfrm>
        </p:spPr>
        <p:txBody>
          <a:bodyPr/>
          <a:lstStyle>
            <a:lvl1pPr>
              <a:defRPr sz="7832"/>
            </a:lvl1pPr>
            <a:lvl2pPr>
              <a:defRPr sz="6525"/>
            </a:lvl2pPr>
            <a:lvl3pPr>
              <a:defRPr sz="5945"/>
            </a:lvl3pPr>
            <a:lvl4pPr>
              <a:defRPr sz="5220"/>
            </a:lvl4pPr>
            <a:lvl5pPr>
              <a:defRPr sz="5220"/>
            </a:lvl5pPr>
            <a:lvl6pPr>
              <a:defRPr sz="5220"/>
            </a:lvl6pPr>
            <a:lvl7pPr>
              <a:defRPr sz="5220"/>
            </a:lvl7pPr>
            <a:lvl8pPr>
              <a:defRPr sz="5220"/>
            </a:lvl8pPr>
            <a:lvl9pPr>
              <a:defRPr sz="52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4" y="9824726"/>
            <a:ext cx="14550390" cy="4094478"/>
          </a:xfrm>
        </p:spPr>
        <p:txBody>
          <a:bodyPr anchor="b"/>
          <a:lstStyle>
            <a:lvl1pPr marL="0" indent="0">
              <a:buNone/>
              <a:defRPr sz="7832" b="1"/>
            </a:lvl1pPr>
            <a:lvl2pPr marL="1513839" indent="0">
              <a:buNone/>
              <a:defRPr sz="6525" b="1"/>
            </a:lvl2pPr>
            <a:lvl3pPr marL="3027681" indent="0">
              <a:buNone/>
              <a:defRPr sz="5945" b="1"/>
            </a:lvl3pPr>
            <a:lvl4pPr marL="4541520" indent="0">
              <a:buNone/>
              <a:defRPr sz="5220" b="1"/>
            </a:lvl4pPr>
            <a:lvl5pPr marL="6055361" indent="0">
              <a:buNone/>
              <a:defRPr sz="5220" b="1"/>
            </a:lvl5pPr>
            <a:lvl6pPr marL="7569202" indent="0">
              <a:buNone/>
              <a:defRPr sz="5220" b="1"/>
            </a:lvl6pPr>
            <a:lvl7pPr marL="9083044" indent="0">
              <a:buNone/>
              <a:defRPr sz="5220" b="1"/>
            </a:lvl7pPr>
            <a:lvl8pPr marL="10596883" indent="0">
              <a:buNone/>
              <a:defRPr sz="5220" b="1"/>
            </a:lvl8pPr>
            <a:lvl9pPr marL="12110722" indent="0">
              <a:buNone/>
              <a:defRPr sz="52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4" y="13919204"/>
            <a:ext cx="14550390" cy="25288243"/>
          </a:xfrm>
        </p:spPr>
        <p:txBody>
          <a:bodyPr/>
          <a:lstStyle>
            <a:lvl1pPr>
              <a:defRPr sz="7832"/>
            </a:lvl1pPr>
            <a:lvl2pPr>
              <a:defRPr sz="6525"/>
            </a:lvl2pPr>
            <a:lvl3pPr>
              <a:defRPr sz="5945"/>
            </a:lvl3pPr>
            <a:lvl4pPr>
              <a:defRPr sz="5220"/>
            </a:lvl4pPr>
            <a:lvl5pPr>
              <a:defRPr sz="5220"/>
            </a:lvl5pPr>
            <a:lvl6pPr>
              <a:defRPr sz="5220"/>
            </a:lvl6pPr>
            <a:lvl7pPr>
              <a:defRPr sz="5220"/>
            </a:lvl7pPr>
            <a:lvl8pPr>
              <a:defRPr sz="5220"/>
            </a:lvl8pPr>
            <a:lvl9pPr>
              <a:defRPr sz="52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3" y="1747521"/>
            <a:ext cx="10829926" cy="7437121"/>
          </a:xfrm>
        </p:spPr>
        <p:txBody>
          <a:bodyPr anchor="b"/>
          <a:lstStyle>
            <a:lvl1pPr algn="l">
              <a:defRPr sz="65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3" y="1747529"/>
            <a:ext cx="18402300" cy="37459922"/>
          </a:xfrm>
        </p:spPr>
        <p:txBody>
          <a:bodyPr/>
          <a:lstStyle>
            <a:lvl1pPr>
              <a:defRPr sz="10586"/>
            </a:lvl1pPr>
            <a:lvl2pPr>
              <a:defRPr sz="9281"/>
            </a:lvl2pPr>
            <a:lvl3pPr>
              <a:defRPr sz="7832"/>
            </a:lvl3pPr>
            <a:lvl4pPr>
              <a:defRPr sz="6525"/>
            </a:lvl4pPr>
            <a:lvl5pPr>
              <a:defRPr sz="6525"/>
            </a:lvl5pPr>
            <a:lvl6pPr>
              <a:defRPr sz="6525"/>
            </a:lvl6pPr>
            <a:lvl7pPr>
              <a:defRPr sz="6525"/>
            </a:lvl7pPr>
            <a:lvl8pPr>
              <a:defRPr sz="6525"/>
            </a:lvl8pPr>
            <a:lvl9pPr>
              <a:defRPr sz="65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3" y="9184649"/>
            <a:ext cx="10829926" cy="30022803"/>
          </a:xfrm>
        </p:spPr>
        <p:txBody>
          <a:bodyPr/>
          <a:lstStyle>
            <a:lvl1pPr marL="0" indent="0">
              <a:buNone/>
              <a:defRPr sz="4640"/>
            </a:lvl1pPr>
            <a:lvl2pPr marL="1513839" indent="0">
              <a:buNone/>
              <a:defRPr sz="3915"/>
            </a:lvl2pPr>
            <a:lvl3pPr marL="3027681" indent="0">
              <a:buNone/>
              <a:defRPr sz="3335"/>
            </a:lvl3pPr>
            <a:lvl4pPr marL="4541520" indent="0">
              <a:buNone/>
              <a:defRPr sz="3045"/>
            </a:lvl4pPr>
            <a:lvl5pPr marL="6055361" indent="0">
              <a:buNone/>
              <a:defRPr sz="3045"/>
            </a:lvl5pPr>
            <a:lvl6pPr marL="7569202" indent="0">
              <a:buNone/>
              <a:defRPr sz="3045"/>
            </a:lvl6pPr>
            <a:lvl7pPr marL="9083044" indent="0">
              <a:buNone/>
              <a:defRPr sz="3045"/>
            </a:lvl7pPr>
            <a:lvl8pPr marL="10596883" indent="0">
              <a:buNone/>
              <a:defRPr sz="3045"/>
            </a:lvl8pPr>
            <a:lvl9pPr marL="12110722" indent="0">
              <a:buNone/>
              <a:defRPr sz="304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40" y="30723839"/>
            <a:ext cx="19751040" cy="3627123"/>
          </a:xfrm>
        </p:spPr>
        <p:txBody>
          <a:bodyPr anchor="b"/>
          <a:lstStyle>
            <a:lvl1pPr algn="l">
              <a:defRPr sz="65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40" y="3921765"/>
            <a:ext cx="19751040" cy="26334720"/>
          </a:xfrm>
        </p:spPr>
        <p:txBody>
          <a:bodyPr/>
          <a:lstStyle>
            <a:lvl1pPr marL="0" indent="0">
              <a:buNone/>
              <a:defRPr sz="10586"/>
            </a:lvl1pPr>
            <a:lvl2pPr marL="1513839" indent="0">
              <a:buNone/>
              <a:defRPr sz="9281"/>
            </a:lvl2pPr>
            <a:lvl3pPr marL="3027681" indent="0">
              <a:buNone/>
              <a:defRPr sz="7832"/>
            </a:lvl3pPr>
            <a:lvl4pPr marL="4541520" indent="0">
              <a:buNone/>
              <a:defRPr sz="6525"/>
            </a:lvl4pPr>
            <a:lvl5pPr marL="6055361" indent="0">
              <a:buNone/>
              <a:defRPr sz="6525"/>
            </a:lvl5pPr>
            <a:lvl6pPr marL="7569202" indent="0">
              <a:buNone/>
              <a:defRPr sz="6525"/>
            </a:lvl6pPr>
            <a:lvl7pPr marL="9083044" indent="0">
              <a:buNone/>
              <a:defRPr sz="6525"/>
            </a:lvl7pPr>
            <a:lvl8pPr marL="10596883" indent="0">
              <a:buNone/>
              <a:defRPr sz="6525"/>
            </a:lvl8pPr>
            <a:lvl9pPr marL="12110722" indent="0">
              <a:buNone/>
              <a:defRPr sz="65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40" y="34350970"/>
            <a:ext cx="19751040" cy="5151117"/>
          </a:xfrm>
        </p:spPr>
        <p:txBody>
          <a:bodyPr/>
          <a:lstStyle>
            <a:lvl1pPr marL="0" indent="0">
              <a:buNone/>
              <a:defRPr sz="4640"/>
            </a:lvl1pPr>
            <a:lvl2pPr marL="1513839" indent="0">
              <a:buNone/>
              <a:defRPr sz="3915"/>
            </a:lvl2pPr>
            <a:lvl3pPr marL="3027681" indent="0">
              <a:buNone/>
              <a:defRPr sz="3335"/>
            </a:lvl3pPr>
            <a:lvl4pPr marL="4541520" indent="0">
              <a:buNone/>
              <a:defRPr sz="3045"/>
            </a:lvl4pPr>
            <a:lvl5pPr marL="6055361" indent="0">
              <a:buNone/>
              <a:defRPr sz="3045"/>
            </a:lvl5pPr>
            <a:lvl6pPr marL="7569202" indent="0">
              <a:buNone/>
              <a:defRPr sz="3045"/>
            </a:lvl6pPr>
            <a:lvl7pPr marL="9083044" indent="0">
              <a:buNone/>
              <a:defRPr sz="3045"/>
            </a:lvl7pPr>
            <a:lvl8pPr marL="10596883" indent="0">
              <a:buNone/>
              <a:defRPr sz="3045"/>
            </a:lvl8pPr>
            <a:lvl9pPr marL="12110722" indent="0">
              <a:buNone/>
              <a:defRPr sz="304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5" y="1757686"/>
            <a:ext cx="29626561" cy="7315200"/>
          </a:xfrm>
          <a:prstGeom prst="rect">
            <a:avLst/>
          </a:prstGeom>
        </p:spPr>
        <p:txBody>
          <a:bodyPr vert="horz" lIns="295188" tIns="147594" rIns="295188" bIns="1475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5" y="10241285"/>
            <a:ext cx="29626561" cy="28966163"/>
          </a:xfrm>
          <a:prstGeom prst="rect">
            <a:avLst/>
          </a:prstGeom>
        </p:spPr>
        <p:txBody>
          <a:bodyPr vert="horz" lIns="295188" tIns="147594" rIns="295188" bIns="1475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40680643"/>
            <a:ext cx="7680960" cy="2336800"/>
          </a:xfrm>
          <a:prstGeom prst="rect">
            <a:avLst/>
          </a:prstGeom>
        </p:spPr>
        <p:txBody>
          <a:bodyPr vert="horz" lIns="295188" tIns="147594" rIns="295188" bIns="147594" rtlCol="0" anchor="ctr"/>
          <a:lstStyle>
            <a:lvl1pPr algn="l">
              <a:defRPr sz="39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4E96E-D9C6-418B-A40B-86D4B45544EE}" type="datetimeFigureOut">
              <a:rPr lang="en-US" smtClean="0"/>
              <a:pPr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2" y="40680643"/>
            <a:ext cx="10424160" cy="2336800"/>
          </a:xfrm>
          <a:prstGeom prst="rect">
            <a:avLst/>
          </a:prstGeom>
        </p:spPr>
        <p:txBody>
          <a:bodyPr vert="horz" lIns="295188" tIns="147594" rIns="295188" bIns="147594" rtlCol="0" anchor="ctr"/>
          <a:lstStyle>
            <a:lvl1pPr algn="ctr">
              <a:defRPr sz="39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2" y="40680643"/>
            <a:ext cx="7680960" cy="2336800"/>
          </a:xfrm>
          <a:prstGeom prst="rect">
            <a:avLst/>
          </a:prstGeom>
        </p:spPr>
        <p:txBody>
          <a:bodyPr vert="horz" lIns="295188" tIns="147594" rIns="295188" bIns="147594" rtlCol="0" anchor="ctr"/>
          <a:lstStyle>
            <a:lvl1pPr algn="r">
              <a:defRPr sz="39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A5C7-64B7-45BE-84FA-C5C8F4FBEC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27681" rtl="0" eaLnBrk="1" latinLnBrk="0" hangingPunct="1">
        <a:spcBef>
          <a:spcPct val="0"/>
        </a:spcBef>
        <a:buNone/>
        <a:defRPr sz="145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5380" indent="-1135380" algn="l" defTabSz="3027681" rtl="0" eaLnBrk="1" latinLnBrk="0" hangingPunct="1">
        <a:spcBef>
          <a:spcPct val="20000"/>
        </a:spcBef>
        <a:buFont typeface="Arial" pitchFamily="34" charset="0"/>
        <a:buChar char="•"/>
        <a:defRPr sz="10586" kern="1200">
          <a:solidFill>
            <a:schemeClr val="tx1"/>
          </a:solidFill>
          <a:latin typeface="+mn-lt"/>
          <a:ea typeface="+mn-ea"/>
          <a:cs typeface="+mn-cs"/>
        </a:defRPr>
      </a:lvl1pPr>
      <a:lvl2pPr marL="2459989" indent="-946150" algn="l" defTabSz="3027681" rtl="0" eaLnBrk="1" latinLnBrk="0" hangingPunct="1">
        <a:spcBef>
          <a:spcPct val="20000"/>
        </a:spcBef>
        <a:buFont typeface="Arial" pitchFamily="34" charset="0"/>
        <a:buChar char="–"/>
        <a:defRPr sz="9281" kern="1200">
          <a:solidFill>
            <a:schemeClr val="tx1"/>
          </a:solidFill>
          <a:latin typeface="+mn-lt"/>
          <a:ea typeface="+mn-ea"/>
          <a:cs typeface="+mn-cs"/>
        </a:defRPr>
      </a:lvl2pPr>
      <a:lvl3pPr marL="3784600" indent="-756920" algn="l" defTabSz="3027681" rtl="0" eaLnBrk="1" latinLnBrk="0" hangingPunct="1">
        <a:spcBef>
          <a:spcPct val="20000"/>
        </a:spcBef>
        <a:buFont typeface="Arial" pitchFamily="34" charset="0"/>
        <a:buChar char="•"/>
        <a:defRPr sz="7832" kern="1200">
          <a:solidFill>
            <a:schemeClr val="tx1"/>
          </a:solidFill>
          <a:latin typeface="+mn-lt"/>
          <a:ea typeface="+mn-ea"/>
          <a:cs typeface="+mn-cs"/>
        </a:defRPr>
      </a:lvl3pPr>
      <a:lvl4pPr marL="5298442" indent="-756920" algn="l" defTabSz="3027681" rtl="0" eaLnBrk="1" latinLnBrk="0" hangingPunct="1">
        <a:spcBef>
          <a:spcPct val="20000"/>
        </a:spcBef>
        <a:buFont typeface="Arial" pitchFamily="34" charset="0"/>
        <a:buChar char="–"/>
        <a:defRPr sz="6525" kern="1200">
          <a:solidFill>
            <a:schemeClr val="tx1"/>
          </a:solidFill>
          <a:latin typeface="+mn-lt"/>
          <a:ea typeface="+mn-ea"/>
          <a:cs typeface="+mn-cs"/>
        </a:defRPr>
      </a:lvl4pPr>
      <a:lvl5pPr marL="6812283" indent="-756920" algn="l" defTabSz="3027681" rtl="0" eaLnBrk="1" latinLnBrk="0" hangingPunct="1">
        <a:spcBef>
          <a:spcPct val="20000"/>
        </a:spcBef>
        <a:buFont typeface="Arial" pitchFamily="34" charset="0"/>
        <a:buChar char="»"/>
        <a:defRPr sz="6525" kern="1200">
          <a:solidFill>
            <a:schemeClr val="tx1"/>
          </a:solidFill>
          <a:latin typeface="+mn-lt"/>
          <a:ea typeface="+mn-ea"/>
          <a:cs typeface="+mn-cs"/>
        </a:defRPr>
      </a:lvl5pPr>
      <a:lvl6pPr marL="8326122" indent="-756920" algn="l" defTabSz="3027681" rtl="0" eaLnBrk="1" latinLnBrk="0" hangingPunct="1">
        <a:spcBef>
          <a:spcPct val="20000"/>
        </a:spcBef>
        <a:buFont typeface="Arial" pitchFamily="34" charset="0"/>
        <a:buChar char="•"/>
        <a:defRPr sz="6525" kern="1200">
          <a:solidFill>
            <a:schemeClr val="tx1"/>
          </a:solidFill>
          <a:latin typeface="+mn-lt"/>
          <a:ea typeface="+mn-ea"/>
          <a:cs typeface="+mn-cs"/>
        </a:defRPr>
      </a:lvl6pPr>
      <a:lvl7pPr marL="9839962" indent="-756920" algn="l" defTabSz="3027681" rtl="0" eaLnBrk="1" latinLnBrk="0" hangingPunct="1">
        <a:spcBef>
          <a:spcPct val="20000"/>
        </a:spcBef>
        <a:buFont typeface="Arial" pitchFamily="34" charset="0"/>
        <a:buChar char="•"/>
        <a:defRPr sz="6525" kern="1200">
          <a:solidFill>
            <a:schemeClr val="tx1"/>
          </a:solidFill>
          <a:latin typeface="+mn-lt"/>
          <a:ea typeface="+mn-ea"/>
          <a:cs typeface="+mn-cs"/>
        </a:defRPr>
      </a:lvl7pPr>
      <a:lvl8pPr marL="11353803" indent="-756920" algn="l" defTabSz="3027681" rtl="0" eaLnBrk="1" latinLnBrk="0" hangingPunct="1">
        <a:spcBef>
          <a:spcPct val="20000"/>
        </a:spcBef>
        <a:buFont typeface="Arial" pitchFamily="34" charset="0"/>
        <a:buChar char="•"/>
        <a:defRPr sz="6525" kern="1200">
          <a:solidFill>
            <a:schemeClr val="tx1"/>
          </a:solidFill>
          <a:latin typeface="+mn-lt"/>
          <a:ea typeface="+mn-ea"/>
          <a:cs typeface="+mn-cs"/>
        </a:defRPr>
      </a:lvl8pPr>
      <a:lvl9pPr marL="12867642" indent="-756920" algn="l" defTabSz="3027681" rtl="0" eaLnBrk="1" latinLnBrk="0" hangingPunct="1">
        <a:spcBef>
          <a:spcPct val="20000"/>
        </a:spcBef>
        <a:buFont typeface="Arial" pitchFamily="34" charset="0"/>
        <a:buChar char="•"/>
        <a:defRPr sz="65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1pPr>
      <a:lvl2pPr marL="1513839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2pPr>
      <a:lvl3pPr marL="3027681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3pPr>
      <a:lvl4pPr marL="4541520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4pPr>
      <a:lvl5pPr marL="6055361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5pPr>
      <a:lvl6pPr marL="7569202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6pPr>
      <a:lvl7pPr marL="9083044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7pPr>
      <a:lvl8pPr marL="10596883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8pPr>
      <a:lvl9pPr marL="12110722" algn="l" defTabSz="3027681" rtl="0" eaLnBrk="1" latinLnBrk="0" hangingPunct="1">
        <a:defRPr sz="5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s://idir.uta.edu/index.php/File:NSFC_tr.png" TargetMode="External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10" Type="http://schemas.openxmlformats.org/officeDocument/2006/relationships/image" Target="../media/image7.png"/><Relationship Id="rId11" Type="http://schemas.openxmlformats.org/officeDocument/2006/relationships/hyperlink" Target="https://idir.uta.edu/index.php/File:UTA_Logo.png" TargetMode="Externa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hyperlink" Target="https://idir.uta.edu/tableview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906" y="5570843"/>
            <a:ext cx="6574629" cy="5730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586" y="7010400"/>
            <a:ext cx="5887014" cy="338190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9"/>
          <a:stretch/>
        </p:blipFill>
        <p:spPr>
          <a:xfrm>
            <a:off x="26746200" y="10993309"/>
            <a:ext cx="4850756" cy="47424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83" y="5524168"/>
            <a:ext cx="8562542" cy="3966049"/>
          </a:xfrm>
          <a:prstGeom prst="rect">
            <a:avLst/>
          </a:prstGeom>
        </p:spPr>
      </p:pic>
      <p:sp>
        <p:nvSpPr>
          <p:cNvPr id="7" name="Text Placeholder 56"/>
          <p:cNvSpPr txBox="1">
            <a:spLocks/>
          </p:cNvSpPr>
          <p:nvPr/>
        </p:nvSpPr>
        <p:spPr>
          <a:xfrm>
            <a:off x="2630387" y="612622"/>
            <a:ext cx="26851304" cy="1576352"/>
          </a:xfrm>
          <a:prstGeom prst="rect">
            <a:avLst/>
          </a:prstGeom>
        </p:spPr>
        <p:txBody>
          <a:bodyPr lIns="63076" tIns="31537" rIns="63076" bIns="31537">
            <a:noAutofit/>
          </a:bodyPr>
          <a:lstStyle/>
          <a:p>
            <a:pPr algn="ctr"/>
            <a:r>
              <a:rPr lang="en-US" sz="7252" b="1" dirty="0" err="1">
                <a:solidFill>
                  <a:schemeClr val="tx2"/>
                </a:solidFill>
              </a:rPr>
              <a:t>TableView</a:t>
            </a:r>
            <a:r>
              <a:rPr lang="en-US" sz="7252" b="1" dirty="0">
                <a:solidFill>
                  <a:schemeClr val="tx2"/>
                </a:solidFill>
              </a:rPr>
              <a:t>: </a:t>
            </a:r>
            <a:br>
              <a:rPr lang="en-US" sz="7252" b="1" dirty="0">
                <a:solidFill>
                  <a:schemeClr val="tx2"/>
                </a:solidFill>
              </a:rPr>
            </a:br>
            <a:r>
              <a:rPr lang="en-US" sz="7252" b="1" dirty="0">
                <a:solidFill>
                  <a:schemeClr val="tx2"/>
                </a:solidFill>
              </a:rPr>
              <a:t>A Visual Interface for Generating Preview Tables of Entity Graphs</a:t>
            </a:r>
          </a:p>
          <a:p>
            <a:pPr algn="ctr"/>
            <a:endParaRPr lang="en-US" sz="7252" b="1" dirty="0"/>
          </a:p>
        </p:txBody>
      </p:sp>
      <p:sp>
        <p:nvSpPr>
          <p:cNvPr id="10" name="Text Placeholder 55"/>
          <p:cNvSpPr txBox="1">
            <a:spLocks/>
          </p:cNvSpPr>
          <p:nvPr/>
        </p:nvSpPr>
        <p:spPr>
          <a:xfrm>
            <a:off x="4682102" y="2875508"/>
            <a:ext cx="21878840" cy="2331775"/>
          </a:xfrm>
          <a:prstGeom prst="rect">
            <a:avLst/>
          </a:prstGeom>
          <a:ln>
            <a:noFill/>
          </a:ln>
        </p:spPr>
        <p:txBody>
          <a:bodyPr lIns="63076" tIns="31537" rIns="63076" bIns="31537">
            <a:noAutofit/>
          </a:bodyPr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3480" dirty="0"/>
              <a:t>Sona Hasani</a:t>
            </a:r>
            <a:r>
              <a:rPr lang="en-US" sz="3480" baseline="30000" dirty="0"/>
              <a:t>*</a:t>
            </a:r>
            <a:r>
              <a:rPr lang="en-US" sz="3480" dirty="0"/>
              <a:t>, Ning Yan</a:t>
            </a:r>
            <a:r>
              <a:rPr lang="en-US" sz="3480" baseline="30000" dirty="0"/>
              <a:t>1# </a:t>
            </a:r>
            <a:r>
              <a:rPr lang="en-US" sz="3480" dirty="0"/>
              <a:t>, </a:t>
            </a:r>
            <a:r>
              <a:rPr lang="en-US" sz="3480" dirty="0" err="1"/>
              <a:t>Chengkai</a:t>
            </a:r>
            <a:r>
              <a:rPr lang="en-US" sz="3480" dirty="0"/>
              <a:t> Li</a:t>
            </a:r>
            <a:r>
              <a:rPr lang="en-US" sz="3480" baseline="30000" dirty="0"/>
              <a:t> *</a:t>
            </a:r>
            <a:endParaRPr lang="en-US" sz="3480" dirty="0"/>
          </a:p>
          <a:p>
            <a:pPr marL="1135380" indent="-1135380" algn="ctr">
              <a:spcBef>
                <a:spcPct val="20000"/>
              </a:spcBef>
              <a:defRPr/>
            </a:pPr>
            <a:r>
              <a:rPr lang="en-US" sz="3480" dirty="0"/>
              <a:t>	           University of Texas at Arlington</a:t>
            </a:r>
            <a:r>
              <a:rPr lang="en-US" sz="3480" baseline="30000" dirty="0"/>
              <a:t>*                                                                                               </a:t>
            </a:r>
            <a:r>
              <a:rPr lang="en-US" sz="3480" dirty="0"/>
              <a:t>Huawei U.S. R&amp;D Center</a:t>
            </a:r>
            <a:r>
              <a:rPr lang="en-US" sz="3480" baseline="30000" dirty="0"/>
              <a:t>#</a:t>
            </a:r>
            <a:r>
              <a:rPr lang="en-US" sz="3480" dirty="0"/>
              <a:t> </a:t>
            </a:r>
            <a:r>
              <a:rPr lang="en-US" sz="3480" baseline="30000" dirty="0"/>
              <a:t/>
            </a:r>
            <a:br>
              <a:rPr lang="en-US" sz="3480" baseline="30000" dirty="0"/>
            </a:br>
            <a:r>
              <a:rPr lang="en-US" sz="3480" dirty="0"/>
              <a:t>Innovative Database and Information Systems Research (IDIR) Laboratory            </a:t>
            </a:r>
            <a:r>
              <a:rPr lang="en-US" sz="3480" baseline="30000" dirty="0"/>
              <a:t>1</a:t>
            </a:r>
            <a:r>
              <a:rPr lang="en-US" sz="3480" dirty="0"/>
              <a:t>The work was done while at UTA.</a:t>
            </a:r>
            <a:r>
              <a:rPr lang="en-US" sz="3480" baseline="30000" dirty="0"/>
              <a:t/>
            </a:r>
            <a:br>
              <a:rPr lang="en-US" sz="3480" baseline="30000" dirty="0"/>
            </a:br>
            <a:r>
              <a:rPr lang="en-US" sz="3480" dirty="0">
                <a:solidFill>
                  <a:schemeClr val="bg1"/>
                </a:solidFill>
              </a:rPr>
              <a:t>Innovative Database and Information Systems Research (IDIR) Laboratory</a:t>
            </a:r>
          </a:p>
          <a:p>
            <a:pPr marL="1135380" indent="-1135380" algn="ctr">
              <a:spcBef>
                <a:spcPct val="20000"/>
              </a:spcBef>
              <a:defRPr/>
            </a:pPr>
            <a:endParaRPr lang="en-US" sz="3480" baseline="30000" dirty="0"/>
          </a:p>
        </p:txBody>
      </p:sp>
      <p:sp>
        <p:nvSpPr>
          <p:cNvPr id="109" name="Text Placeholder 7"/>
          <p:cNvSpPr txBox="1">
            <a:spLocks/>
          </p:cNvSpPr>
          <p:nvPr/>
        </p:nvSpPr>
        <p:spPr>
          <a:xfrm>
            <a:off x="762000" y="23078220"/>
            <a:ext cx="31228221" cy="8532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TableView</a:t>
            </a: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64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[</a:t>
            </a:r>
            <a:r>
              <a:rPr lang="en-US" sz="4800" b="1" dirty="0" smtClean="0"/>
              <a:t>Yan SIGMOD16</a:t>
            </a:r>
            <a:r>
              <a:rPr lang="en-US" sz="464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4800" b="1" dirty="0"/>
              <a:t> Hasani </a:t>
            </a:r>
            <a:r>
              <a:rPr lang="en-US" sz="4800" b="1" dirty="0" smtClean="0"/>
              <a:t>ICDE18demo</a:t>
            </a:r>
            <a:r>
              <a:rPr lang="en-US" sz="464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sz="4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14527892" y="4752119"/>
            <a:ext cx="11347048" cy="7352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a Quick Overview</a:t>
            </a:r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26312434" y="4732574"/>
            <a:ext cx="5806400" cy="7412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 Tables</a:t>
            </a: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21670865" y="15467356"/>
            <a:ext cx="10319356" cy="727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Preview Discovery</a:t>
            </a:r>
          </a:p>
        </p:txBody>
      </p:sp>
      <p:sp>
        <p:nvSpPr>
          <p:cNvPr id="74" name="Text Placeholder 7"/>
          <p:cNvSpPr txBox="1">
            <a:spLocks/>
          </p:cNvSpPr>
          <p:nvPr/>
        </p:nvSpPr>
        <p:spPr>
          <a:xfrm>
            <a:off x="11076521" y="15439443"/>
            <a:ext cx="10121899" cy="7994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Scoring</a:t>
            </a:r>
          </a:p>
        </p:txBody>
      </p:sp>
      <p:pic>
        <p:nvPicPr>
          <p:cNvPr id="85" name="Picture 84" descr="F:\christoph\talks\ns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961" y="41971168"/>
            <a:ext cx="1436979" cy="136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61223" y="965109"/>
            <a:ext cx="1473270" cy="130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Text Placeholder 2"/>
          <p:cNvSpPr txBox="1">
            <a:spLocks/>
          </p:cNvSpPr>
          <p:nvPr/>
        </p:nvSpPr>
        <p:spPr>
          <a:xfrm>
            <a:off x="762001" y="4710648"/>
            <a:ext cx="13047964" cy="769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02766" tIns="151384" rIns="302766" bIns="151384" rtlCol="0" anchor="ctr"/>
          <a:lstStyle/>
          <a:p>
            <a:pPr algn="ctr">
              <a:defRPr/>
            </a:pPr>
            <a:r>
              <a:rPr lang="en-US" sz="4640" b="1" dirty="0"/>
              <a:t>Entity Graphs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85800" y="8382000"/>
            <a:ext cx="4816468" cy="4080174"/>
          </a:xfrm>
          <a:prstGeom prst="rect">
            <a:avLst/>
          </a:prstGeom>
          <a:noFill/>
        </p:spPr>
        <p:txBody>
          <a:bodyPr wrap="square" lIns="63076" tIns="31537" rIns="63076" bIns="31537" rtlCol="0">
            <a:spAutoFit/>
          </a:bodyPr>
          <a:lstStyle/>
          <a:p>
            <a:pPr marL="394229" indent="-394229">
              <a:buFont typeface="Wingdings" panose="05000000000000000000" pitchFamily="2" charset="2"/>
              <a:buChar char="q"/>
            </a:pP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Freebase </a:t>
            </a:r>
            <a:r>
              <a:rPr lang="en-US" sz="29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29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9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900" dirty="0"/>
              <a:t>1.9 billion triples</a:t>
            </a:r>
          </a:p>
          <a:p>
            <a:pPr marL="394229" indent="-394229">
              <a:buFont typeface="Wingdings" panose="05000000000000000000" pitchFamily="2" charset="2"/>
              <a:buChar char="q"/>
            </a:pPr>
            <a:r>
              <a:rPr lang="en-US" sz="2900" dirty="0" err="1">
                <a:solidFill>
                  <a:schemeClr val="accent6">
                    <a:lumMod val="75000"/>
                  </a:schemeClr>
                </a:solidFill>
              </a:rPr>
              <a:t>DBpedia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sz="29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29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900" dirty="0" smtClean="0"/>
              <a:t>3 </a:t>
            </a:r>
            <a:r>
              <a:rPr lang="en-US" sz="2900" dirty="0"/>
              <a:t>billion </a:t>
            </a:r>
            <a:r>
              <a:rPr lang="en-US" sz="2900" dirty="0" smtClean="0"/>
              <a:t>triples</a:t>
            </a:r>
          </a:p>
          <a:p>
            <a:pPr marL="394229" indent="-394229">
              <a:buFont typeface="Wingdings" panose="05000000000000000000" pitchFamily="2" charset="2"/>
              <a:buChar char="q"/>
            </a:pP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YAGO : </a:t>
            </a:r>
            <a:br>
              <a:rPr lang="en-US" sz="29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900" dirty="0"/>
              <a:t>120 million triples</a:t>
            </a:r>
          </a:p>
          <a:p>
            <a:pPr marL="394229" indent="-394229">
              <a:buFont typeface="Wingdings" panose="05000000000000000000" pitchFamily="2" charset="2"/>
              <a:buChar char="q"/>
            </a:pP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Linked Open Data : </a:t>
            </a:r>
            <a:br>
              <a:rPr lang="en-US" sz="29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900" dirty="0"/>
              <a:t>52 billion triples</a:t>
            </a:r>
          </a:p>
          <a:p>
            <a:pPr marL="394229" indent="-394229">
              <a:buFont typeface="Wingdings" panose="05000000000000000000" pitchFamily="2" charset="2"/>
              <a:buChar char="q"/>
            </a:pPr>
            <a:endParaRPr lang="en-US" sz="2900" dirty="0"/>
          </a:p>
        </p:txBody>
      </p:sp>
      <p:sp>
        <p:nvSpPr>
          <p:cNvPr id="89" name="TextBox 88"/>
          <p:cNvSpPr txBox="1"/>
          <p:nvPr/>
        </p:nvSpPr>
        <p:spPr>
          <a:xfrm>
            <a:off x="14720200" y="5677942"/>
            <a:ext cx="6140140" cy="688476"/>
          </a:xfrm>
          <a:prstGeom prst="rect">
            <a:avLst/>
          </a:prstGeom>
          <a:noFill/>
        </p:spPr>
        <p:txBody>
          <a:bodyPr wrap="square" lIns="63076" tIns="31537" rIns="63076" bIns="31537" rtlCol="0">
            <a:spAutoFit/>
          </a:bodyPr>
          <a:lstStyle/>
          <a:p>
            <a:pPr algn="just"/>
            <a:r>
              <a:rPr lang="en-US" sz="4060" b="1" dirty="0">
                <a:solidFill>
                  <a:schemeClr val="accent6">
                    <a:lumMod val="75000"/>
                  </a:schemeClr>
                </a:solidFill>
              </a:rPr>
              <a:t>Approach 1: Schema Graph</a:t>
            </a:r>
            <a:endParaRPr lang="en-US" sz="2900" dirty="0">
              <a:solidFill>
                <a:schemeClr val="tx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706600" y="11497926"/>
            <a:ext cx="7073387" cy="688476"/>
          </a:xfrm>
          <a:prstGeom prst="rect">
            <a:avLst/>
          </a:prstGeom>
          <a:noFill/>
        </p:spPr>
        <p:txBody>
          <a:bodyPr wrap="square" lIns="63076" tIns="31537" rIns="63076" bIns="31537" rtlCol="0">
            <a:spAutoFit/>
          </a:bodyPr>
          <a:lstStyle/>
          <a:p>
            <a:pPr algn="just"/>
            <a:r>
              <a:rPr lang="en-US" sz="4060" b="1" dirty="0">
                <a:solidFill>
                  <a:schemeClr val="accent6">
                    <a:lumMod val="75000"/>
                  </a:schemeClr>
                </a:solidFill>
              </a:rPr>
              <a:t>Approach 2: Schema Summary</a:t>
            </a:r>
            <a:endParaRPr lang="en-US" sz="2900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415030" y="12595259"/>
            <a:ext cx="112643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260" indent="-497260">
              <a:buSzPct val="94000"/>
              <a:buFont typeface="Wingdings" charset="2"/>
              <a:buChar char="q"/>
            </a:pPr>
            <a:r>
              <a:rPr lang="en-US" sz="3200" dirty="0"/>
              <a:t>Schema summarization in relational </a:t>
            </a:r>
            <a:r>
              <a:rPr lang="en-US" sz="3200" dirty="0" smtClean="0"/>
              <a:t>database</a:t>
            </a:r>
            <a:r>
              <a:rPr lang="en-US" sz="3200" dirty="0"/>
              <a:t> </a:t>
            </a:r>
            <a:r>
              <a:rPr lang="en-US" sz="3200" dirty="0" smtClean="0"/>
              <a:t>[Yang PVLDB09 ,</a:t>
            </a:r>
            <a:r>
              <a:rPr lang="en-US" sz="3200" dirty="0"/>
              <a:t> Yang </a:t>
            </a:r>
            <a:r>
              <a:rPr lang="en-US" sz="3200" dirty="0" smtClean="0"/>
              <a:t>PVLDB11]</a:t>
            </a:r>
            <a:endParaRPr lang="en-US" sz="3200" dirty="0"/>
          </a:p>
          <a:p>
            <a:pPr marL="497260" indent="-497260">
              <a:buFont typeface="Wingdings" charset="2"/>
              <a:buChar char="q"/>
            </a:pPr>
            <a:r>
              <a:rPr lang="en-US" sz="3200" dirty="0"/>
              <a:t>XML summarization  </a:t>
            </a:r>
            <a:r>
              <a:rPr lang="en-US" sz="3200" dirty="0" smtClean="0"/>
              <a:t>[</a:t>
            </a:r>
            <a:r>
              <a:rPr lang="en-US" sz="3200" dirty="0"/>
              <a:t>Yu </a:t>
            </a:r>
            <a:r>
              <a:rPr lang="en-US" sz="3200" dirty="0" smtClean="0"/>
              <a:t>VLDB06]</a:t>
            </a:r>
            <a:endParaRPr lang="en-US" sz="3200" dirty="0"/>
          </a:p>
          <a:p>
            <a:pPr marL="497260" indent="-497260">
              <a:buFont typeface="Wingdings" charset="2"/>
              <a:buChar char="q"/>
            </a:pPr>
            <a:r>
              <a:rPr lang="en-US" sz="3200" dirty="0"/>
              <a:t>Graph summarization </a:t>
            </a:r>
            <a:r>
              <a:rPr lang="en-US" sz="3200" dirty="0" smtClean="0"/>
              <a:t>[</a:t>
            </a:r>
            <a:r>
              <a:rPr lang="en-US" sz="3200" dirty="0"/>
              <a:t>Tian </a:t>
            </a:r>
            <a:r>
              <a:rPr lang="en-US" sz="3200" dirty="0" smtClean="0"/>
              <a:t>SIGMOD08, </a:t>
            </a:r>
            <a:r>
              <a:rPr lang="en-US" sz="3200" dirty="0"/>
              <a:t>Zhang </a:t>
            </a:r>
            <a:r>
              <a:rPr lang="en-US" sz="3200" dirty="0" smtClean="0"/>
              <a:t>ICDE10]</a:t>
            </a:r>
            <a:endParaRPr lang="en-US" sz="3200" dirty="0"/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66172"/>
              </p:ext>
            </p:extLst>
          </p:nvPr>
        </p:nvGraphicFramePr>
        <p:xfrm>
          <a:off x="1151019" y="20306787"/>
          <a:ext cx="3329540" cy="99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978"/>
                <a:gridCol w="954406"/>
                <a:gridCol w="1327156"/>
              </a:tblGrid>
              <a:tr h="495982">
                <a:tc>
                  <a:txBody>
                    <a:bodyPr/>
                    <a:lstStyle/>
                    <a:p>
                      <a:pPr marL="0" marR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FILM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Actor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Genres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rgbClr val="BFE5FF"/>
                    </a:solidFill>
                  </a:tcPr>
                </a:tc>
              </a:tr>
              <a:tr h="495982"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6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5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/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518874"/>
              </p:ext>
            </p:extLst>
          </p:nvPr>
        </p:nvGraphicFramePr>
        <p:xfrm>
          <a:off x="1151020" y="21415204"/>
          <a:ext cx="4986236" cy="13553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3898"/>
                <a:gridCol w="994493"/>
                <a:gridCol w="2147845"/>
              </a:tblGrid>
              <a:tr h="859365">
                <a:tc>
                  <a:txBody>
                    <a:bodyPr/>
                    <a:lstStyle/>
                    <a:p>
                      <a:pPr marL="0" marR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FILM ACTOR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Actor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aseline="0" dirty="0" smtClean="0"/>
                        <a:t>Award Winners</a:t>
                      </a:r>
                      <a:endParaRPr lang="en-US" sz="2300" b="0" i="0" baseline="0" dirty="0" smtClean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solidFill>
                      <a:srgbClr val="BFE5FF"/>
                    </a:solidFill>
                  </a:tcPr>
                </a:tc>
              </a:tr>
              <a:tr h="495982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2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6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2</a:t>
                      </a:r>
                      <a:endParaRPr lang="en-US" sz="2300" b="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132599" marR="132599" marT="66300" marB="66300"/>
                </a:tc>
              </a:tr>
            </a:tbl>
          </a:graphicData>
        </a:graphic>
      </p:graphicFrame>
      <p:sp>
        <p:nvSpPr>
          <p:cNvPr id="100" name="Text Placeholder 2"/>
          <p:cNvSpPr txBox="1">
            <a:spLocks/>
          </p:cNvSpPr>
          <p:nvPr/>
        </p:nvSpPr>
        <p:spPr>
          <a:xfrm>
            <a:off x="11035161" y="16627466"/>
            <a:ext cx="4227503" cy="535531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3480" b="1" dirty="0">
                <a:latin typeface="+mn-lt"/>
                <a:ea typeface="Meiryo UI" pitchFamily="34" charset="-128"/>
                <a:cs typeface="Meiryo UI" pitchFamily="34" charset="-128"/>
              </a:rPr>
              <a:t>Key attribute scoring</a:t>
            </a:r>
          </a:p>
        </p:txBody>
      </p:sp>
      <p:sp>
        <p:nvSpPr>
          <p:cNvPr id="111" name="Text Placeholder 2"/>
          <p:cNvSpPr txBox="1">
            <a:spLocks/>
          </p:cNvSpPr>
          <p:nvPr/>
        </p:nvSpPr>
        <p:spPr>
          <a:xfrm>
            <a:off x="6178677" y="20661117"/>
            <a:ext cx="2552917" cy="53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3480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4 </a:t>
            </a:r>
            <a:r>
              <a:rPr lang="en-US" sz="3480" dirty="0">
                <a:solidFill>
                  <a:schemeClr val="tx1"/>
                </a:solidFill>
              </a:rPr>
              <a:t>×</a:t>
            </a:r>
            <a:r>
              <a:rPr lang="en-US" altLang="zh-CN" sz="3480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(6+5) = 44</a:t>
            </a:r>
          </a:p>
        </p:txBody>
      </p:sp>
      <p:sp>
        <p:nvSpPr>
          <p:cNvPr id="116" name="Text Placeholder 2"/>
          <p:cNvSpPr txBox="1">
            <a:spLocks/>
          </p:cNvSpPr>
          <p:nvPr/>
        </p:nvSpPr>
        <p:spPr>
          <a:xfrm>
            <a:off x="6312016" y="21830012"/>
            <a:ext cx="2708312" cy="53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3480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2 </a:t>
            </a:r>
            <a:r>
              <a:rPr lang="en-US" sz="3480" dirty="0">
                <a:solidFill>
                  <a:schemeClr val="tx1"/>
                </a:solidFill>
              </a:rPr>
              <a:t>× </a:t>
            </a:r>
            <a:r>
              <a:rPr lang="en-US" altLang="zh-CN" sz="3480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(6+2) = 16</a:t>
            </a:r>
          </a:p>
        </p:txBody>
      </p:sp>
      <p:sp>
        <p:nvSpPr>
          <p:cNvPr id="117" name="Text Placeholder 2"/>
          <p:cNvSpPr txBox="1">
            <a:spLocks/>
          </p:cNvSpPr>
          <p:nvPr/>
        </p:nvSpPr>
        <p:spPr>
          <a:xfrm>
            <a:off x="6861373" y="20097240"/>
            <a:ext cx="3692094" cy="535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3480" b="1">
                <a:latin typeface="Garamond" charset="0"/>
                <a:ea typeface="Garamond" charset="0"/>
                <a:cs typeface="Garamond" charset="0"/>
              </a:rPr>
              <a:t>Score of the Preview</a:t>
            </a:r>
            <a:endParaRPr lang="en-US" altLang="zh-CN" sz="348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9" name="Text Placeholder 2"/>
          <p:cNvSpPr txBox="1">
            <a:spLocks/>
          </p:cNvSpPr>
          <p:nvPr/>
        </p:nvSpPr>
        <p:spPr>
          <a:xfrm>
            <a:off x="9990955" y="21204920"/>
            <a:ext cx="645076" cy="624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406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60</a:t>
            </a:r>
            <a:endParaRPr lang="en-US" altLang="zh-CN" sz="406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8671617" y="21577609"/>
            <a:ext cx="10983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9080082" y="20632259"/>
            <a:ext cx="358376" cy="9818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6380" b="1" dirty="0">
                <a:latin typeface="Garamond" charset="0"/>
                <a:ea typeface="Garamond" charset="0"/>
                <a:cs typeface="Garamond" charset="0"/>
              </a:rPr>
              <a:t>+</a:t>
            </a:r>
          </a:p>
        </p:txBody>
      </p:sp>
      <p:sp>
        <p:nvSpPr>
          <p:cNvPr id="122" name="Text Placeholder 2"/>
          <p:cNvSpPr txBox="1">
            <a:spLocks/>
          </p:cNvSpPr>
          <p:nvPr/>
        </p:nvSpPr>
        <p:spPr>
          <a:xfrm>
            <a:off x="22325061" y="16250566"/>
            <a:ext cx="8938175" cy="2962973"/>
          </a:xfrm>
          <a:prstGeom prst="rect">
            <a:avLst/>
          </a:prstGeom>
          <a:ln>
            <a:noFill/>
          </a:ln>
        </p:spPr>
        <p:txBody>
          <a:bodyPr vert="horz" lIns="428058" tIns="214029" rIns="428058" bIns="214029" rtlCol="0" anchor="ctr"/>
          <a:lstStyle>
            <a:defPPr>
              <a:defRPr lang="en-US"/>
            </a:defPPr>
            <a:lvl1pPr marL="0" algn="l" defTabSz="2951879" rtl="0" eaLnBrk="1" latinLnBrk="0" hangingPunct="1"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75939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1879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7819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3759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79698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5637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1577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7517" algn="l" defTabSz="2951879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dirty="0">
                <a:solidFill>
                  <a:schemeClr val="tx1"/>
                </a:solidFill>
              </a:rPr>
              <a:t>Find the preview with highest score that satisfies</a:t>
            </a:r>
          </a:p>
          <a:p>
            <a:pPr marL="412082" lvl="1"/>
            <a:r>
              <a:rPr lang="en-US" sz="2900" dirty="0"/>
              <a:t>Size constraint </a:t>
            </a:r>
          </a:p>
          <a:p>
            <a:pPr marL="750495" lvl="2"/>
            <a:r>
              <a:rPr lang="en-US" sz="2320" dirty="0"/>
              <a:t>Number of key attributes </a:t>
            </a:r>
            <a:r>
              <a:rPr lang="en-US" sz="2320" i="1" dirty="0"/>
              <a:t>K</a:t>
            </a:r>
          </a:p>
          <a:p>
            <a:pPr marL="750495" lvl="2"/>
            <a:r>
              <a:rPr lang="en-US" sz="2320" dirty="0"/>
              <a:t>Number of non-key attributes </a:t>
            </a:r>
            <a:r>
              <a:rPr lang="en-US" sz="2320" i="1" dirty="0"/>
              <a:t>N</a:t>
            </a:r>
          </a:p>
          <a:p>
            <a:pPr marL="412082" lvl="1"/>
            <a:r>
              <a:rPr lang="en-US" sz="2610" dirty="0">
                <a:ea typeface="Garamond" charset="0"/>
                <a:cs typeface="Garamond" charset="0"/>
              </a:rPr>
              <a:t> </a:t>
            </a:r>
            <a:r>
              <a:rPr lang="en-US" sz="2900" dirty="0">
                <a:ea typeface="Garamond" charset="0"/>
                <a:cs typeface="Garamond" charset="0"/>
              </a:rPr>
              <a:t>Distance between two preview tables </a:t>
            </a:r>
            <a:r>
              <a:rPr lang="en-US" sz="2900" i="1" dirty="0">
                <a:ea typeface="Garamond" charset="0"/>
                <a:cs typeface="Garamond" charset="0"/>
              </a:rPr>
              <a:t>d</a:t>
            </a:r>
            <a:endParaRPr lang="en-US" sz="2900" dirty="0">
              <a:ea typeface="Garamond" charset="0"/>
              <a:cs typeface="Garamond" charset="0"/>
            </a:endParaRPr>
          </a:p>
        </p:txBody>
      </p:sp>
      <p:pic>
        <p:nvPicPr>
          <p:cNvPr id="76" name="Picture 20" descr="NSFC tr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136" y="41993416"/>
            <a:ext cx="1402748" cy="134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1" descr="UTA Logo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2080" y="42336108"/>
            <a:ext cx="2344687" cy="5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298" y="33554195"/>
            <a:ext cx="11081749" cy="641878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762000" y="5490128"/>
            <a:ext cx="433618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80" dirty="0"/>
              <a:t>Large and complex graphs capturing millions of entities and billions of relationships between entities.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83" y="11215056"/>
            <a:ext cx="8562542" cy="3825370"/>
          </a:xfrm>
          <a:prstGeom prst="rect">
            <a:avLst/>
          </a:prstGeom>
        </p:spPr>
      </p:pic>
      <p:graphicFrame>
        <p:nvGraphicFramePr>
          <p:cNvPr id="152" name="Table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70446"/>
              </p:ext>
            </p:extLst>
          </p:nvPr>
        </p:nvGraphicFramePr>
        <p:xfrm>
          <a:off x="1112307" y="16955675"/>
          <a:ext cx="4561581" cy="5377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62285"/>
                <a:gridCol w="2320483"/>
                <a:gridCol w="1478813"/>
              </a:tblGrid>
              <a:tr h="537763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 SET DECORATOR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 EDITOR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" name="Table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853893"/>
              </p:ext>
            </p:extLst>
          </p:nvPr>
        </p:nvGraphicFramePr>
        <p:xfrm>
          <a:off x="6012984" y="16956414"/>
          <a:ext cx="4302350" cy="58016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14251"/>
                <a:gridCol w="1732961"/>
                <a:gridCol w="1855138"/>
              </a:tblGrid>
              <a:tr h="580166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 DIRECTOR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 PRODUCER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03655"/>
              </p:ext>
            </p:extLst>
          </p:nvPr>
        </p:nvGraphicFramePr>
        <p:xfrm>
          <a:off x="1173658" y="17620572"/>
          <a:ext cx="3463417" cy="5377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84760"/>
                <a:gridCol w="878657"/>
              </a:tblGrid>
              <a:tr h="537763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r>
                        <a:rPr lang="en-US" sz="1700" baseline="0" dirty="0" smtClean="0">
                          <a:solidFill>
                            <a:schemeClr val="tx1"/>
                          </a:solidFill>
                        </a:rPr>
                        <a:t> COMPANY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82500"/>
              </p:ext>
            </p:extLst>
          </p:nvPr>
        </p:nvGraphicFramePr>
        <p:xfrm>
          <a:off x="6077450" y="17614367"/>
          <a:ext cx="2490083" cy="5377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72924"/>
                <a:gridCol w="817159"/>
              </a:tblGrid>
              <a:tr h="537763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 WRITER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solidFill>
                            <a:schemeClr val="tx1"/>
                          </a:solidFill>
                        </a:rPr>
                        <a:t>FILM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32599" marR="132599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</a:tr>
            </a:tbl>
          </a:graphicData>
        </a:graphic>
      </p:graphicFrame>
      <p:sp>
        <p:nvSpPr>
          <p:cNvPr id="156" name="Text Placeholder 7"/>
          <p:cNvSpPr txBox="1">
            <a:spLocks/>
          </p:cNvSpPr>
          <p:nvPr/>
        </p:nvSpPr>
        <p:spPr>
          <a:xfrm>
            <a:off x="990600" y="15468932"/>
            <a:ext cx="9562867" cy="7816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06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 Many Previews. Which One to Choose?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89415" y="16802418"/>
            <a:ext cx="4543537" cy="153712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157" name="Rounded Rectangle 156"/>
          <p:cNvSpPr/>
          <p:nvPr/>
        </p:nvSpPr>
        <p:spPr>
          <a:xfrm>
            <a:off x="990600" y="16858723"/>
            <a:ext cx="4801384" cy="148082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30" name="TextBox 29"/>
          <p:cNvSpPr txBox="1"/>
          <p:nvPr/>
        </p:nvSpPr>
        <p:spPr>
          <a:xfrm>
            <a:off x="4946827" y="17444815"/>
            <a:ext cx="727063" cy="806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640" b="1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389524" y="17501413"/>
            <a:ext cx="727063" cy="806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64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59" name="Text Placeholder 7"/>
          <p:cNvSpPr txBox="1">
            <a:spLocks/>
          </p:cNvSpPr>
          <p:nvPr/>
        </p:nvSpPr>
        <p:spPr>
          <a:xfrm>
            <a:off x="990600" y="19103082"/>
            <a:ext cx="9590753" cy="8129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Scoring</a:t>
            </a:r>
          </a:p>
        </p:txBody>
      </p:sp>
      <p:sp>
        <p:nvSpPr>
          <p:cNvPr id="160" name="Text Placeholder 2"/>
          <p:cNvSpPr txBox="1">
            <a:spLocks/>
          </p:cNvSpPr>
          <p:nvPr/>
        </p:nvSpPr>
        <p:spPr>
          <a:xfrm>
            <a:off x="11035161" y="20505416"/>
            <a:ext cx="3499888" cy="2209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2610" b="1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  <a:t>Coverage-based method : </a:t>
            </a:r>
            <a:r>
              <a:rPr lang="en-US" sz="2320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  <a:t>Coverage(Genres) = 5</a:t>
            </a:r>
            <a:br>
              <a:rPr lang="en-US" sz="2320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</a:br>
            <a:endParaRPr lang="en-US" sz="2320" dirty="0">
              <a:solidFill>
                <a:schemeClr val="tx1"/>
              </a:solidFill>
              <a:latin typeface="+mn-lt"/>
              <a:ea typeface="Garamond" charset="0"/>
              <a:cs typeface="Garamond" charset="0"/>
            </a:endParaRPr>
          </a:p>
          <a:p>
            <a:r>
              <a:rPr lang="en-US" altLang="zh-CN" sz="2610" b="1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  <a:t>Entropy-based method : </a:t>
            </a:r>
            <a:r>
              <a:rPr lang="en-US" sz="2320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  <a:t>Entropy(Genres) = (2/3) log(3/2)+(1/3) log(3/1) = 0.28</a:t>
            </a:r>
          </a:p>
        </p:txBody>
      </p:sp>
      <p:sp>
        <p:nvSpPr>
          <p:cNvPr id="161" name="Text Placeholder 2"/>
          <p:cNvSpPr txBox="1">
            <a:spLocks/>
          </p:cNvSpPr>
          <p:nvPr/>
        </p:nvSpPr>
        <p:spPr>
          <a:xfrm>
            <a:off x="11076521" y="17347522"/>
            <a:ext cx="4548334" cy="2276008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2610" b="1" dirty="0">
                <a:solidFill>
                  <a:schemeClr val="tx1"/>
                </a:solidFill>
                <a:latin typeface="+mn-lt"/>
                <a:ea typeface="Meiryo UI" pitchFamily="34" charset="-128"/>
                <a:cs typeface="Meiryo UI" pitchFamily="34" charset="-128"/>
              </a:rPr>
              <a:t>Coverage-based method: </a:t>
            </a:r>
            <a:r>
              <a:rPr lang="en-US" sz="2320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  <a:t>Coverage(FILM) = 3</a:t>
            </a:r>
            <a:br>
              <a:rPr lang="en-US" sz="2320" dirty="0">
                <a:solidFill>
                  <a:schemeClr val="tx1"/>
                </a:solidFill>
                <a:latin typeface="+mn-lt"/>
                <a:ea typeface="Garamond" charset="0"/>
                <a:cs typeface="Garamond" charset="0"/>
              </a:rPr>
            </a:br>
            <a:r>
              <a:rPr lang="en-US" sz="2610" dirty="0">
                <a:latin typeface="+mn-lt"/>
                <a:ea typeface="Meiryo UI" pitchFamily="34" charset="-128"/>
                <a:cs typeface="Meiryo UI" pitchFamily="34" charset="-128"/>
              </a:rPr>
              <a:t/>
            </a:r>
            <a:br>
              <a:rPr lang="en-US" sz="2610" dirty="0">
                <a:latin typeface="+mn-lt"/>
                <a:ea typeface="Meiryo UI" pitchFamily="34" charset="-128"/>
                <a:cs typeface="Meiryo UI" pitchFamily="34" charset="-128"/>
              </a:rPr>
            </a:br>
            <a:r>
              <a:rPr lang="en-US" altLang="zh-CN" sz="2610" b="1" dirty="0">
                <a:solidFill>
                  <a:schemeClr val="tx1"/>
                </a:solidFill>
                <a:latin typeface="+mn-lt"/>
                <a:ea typeface="Meiryo UI" pitchFamily="34" charset="-128"/>
                <a:cs typeface="Meiryo UI" pitchFamily="34" charset="-128"/>
              </a:rPr>
              <a:t>Random walk-based method : </a:t>
            </a:r>
            <a:r>
              <a:rPr lang="en-US" sz="2320" dirty="0">
                <a:solidFill>
                  <a:schemeClr val="tx1"/>
                </a:solidFill>
                <a:latin typeface="+mn-lt"/>
              </a:rPr>
              <a:t>Stationary distribution of a random walk process defined over the schema graph</a:t>
            </a:r>
            <a:endParaRPr lang="en-US" altLang="zh-CN" sz="2320" dirty="0">
              <a:solidFill>
                <a:schemeClr val="tx1"/>
              </a:solidFill>
              <a:latin typeface="+mn-lt"/>
              <a:ea typeface="Meiryo UI" pitchFamily="34" charset="-128"/>
              <a:cs typeface="Meiryo UI" pitchFamily="34" charset="-128"/>
            </a:endParaRPr>
          </a:p>
        </p:txBody>
      </p:sp>
      <p:sp>
        <p:nvSpPr>
          <p:cNvPr id="84" name="Right Brace 83"/>
          <p:cNvSpPr/>
          <p:nvPr/>
        </p:nvSpPr>
        <p:spPr>
          <a:xfrm>
            <a:off x="29545715" y="17586579"/>
            <a:ext cx="402906" cy="11646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21906755" y="17556098"/>
            <a:ext cx="1355093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20" b="1" dirty="0">
                <a:solidFill>
                  <a:srgbClr val="EE8200"/>
                </a:solidFill>
                <a:ea typeface="Garamond" charset="0"/>
                <a:cs typeface="Garamond" charset="0"/>
              </a:rPr>
              <a:t>Concise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66093"/>
              </p:ext>
            </p:extLst>
          </p:nvPr>
        </p:nvGraphicFramePr>
        <p:xfrm>
          <a:off x="22074279" y="19703015"/>
          <a:ext cx="4681318" cy="3910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439"/>
                <a:gridCol w="1523218"/>
                <a:gridCol w="917011"/>
                <a:gridCol w="1413650"/>
              </a:tblGrid>
              <a:tr h="39104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Performances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Genres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Directed By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30135"/>
              </p:ext>
            </p:extLst>
          </p:nvPr>
        </p:nvGraphicFramePr>
        <p:xfrm>
          <a:off x="22074279" y="20196357"/>
          <a:ext cx="3745787" cy="44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0534"/>
                <a:gridCol w="1695253"/>
              </a:tblGrid>
              <a:tr h="446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 DIRECTOR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Films</a:t>
                      </a:r>
                      <a:r>
                        <a:rPr lang="en-US" sz="2000" dirty="0" smtClean="0">
                          <a:latin typeface="+mn-lt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Directed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07552"/>
              </p:ext>
            </p:extLst>
          </p:nvPr>
        </p:nvGraphicFramePr>
        <p:xfrm>
          <a:off x="22074278" y="20756527"/>
          <a:ext cx="3661863" cy="44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964"/>
                <a:gridCol w="1644899"/>
              </a:tblGrid>
              <a:tr h="446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 PRODUCER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  <a:ea typeface="Garamond" charset="0"/>
                          <a:cs typeface="Garamond" charset="0"/>
                        </a:rPr>
                        <a:t>Films Produced</a:t>
                      </a:r>
                      <a:endParaRPr lang="en-US" sz="20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84672"/>
              </p:ext>
            </p:extLst>
          </p:nvPr>
        </p:nvGraphicFramePr>
        <p:xfrm>
          <a:off x="27820235" y="19709489"/>
          <a:ext cx="3761140" cy="44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686"/>
                <a:gridCol w="1057435"/>
                <a:gridCol w="856019"/>
              </a:tblGrid>
              <a:tr h="446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 FESTIVAL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Focus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noFill/>
                  </a:tcPr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77553"/>
              </p:ext>
            </p:extLst>
          </p:nvPr>
        </p:nvGraphicFramePr>
        <p:xfrm>
          <a:off x="27834899" y="20243457"/>
          <a:ext cx="2821197" cy="44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317"/>
                <a:gridCol w="788880"/>
              </a:tblGrid>
              <a:tr h="446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 COMPANY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34938"/>
              </p:ext>
            </p:extLst>
          </p:nvPr>
        </p:nvGraphicFramePr>
        <p:xfrm>
          <a:off x="27820233" y="20845163"/>
          <a:ext cx="3935856" cy="44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807"/>
                <a:gridCol w="1832049"/>
              </a:tblGrid>
              <a:tr h="446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 CHARACTER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Portrayed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 in Film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22169390" y="19200733"/>
            <a:ext cx="2114870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ea typeface="Garamond" charset="0"/>
                <a:cs typeface="Garamond" charset="0"/>
              </a:rPr>
              <a:t>Tight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7953826" y="19202400"/>
            <a:ext cx="2518388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ea typeface="Garamond" charset="0"/>
                <a:cs typeface="Garamond" charset="0"/>
              </a:rPr>
              <a:t>Diverse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94190" y="21624549"/>
            <a:ext cx="9955731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260" indent="-497260">
              <a:buFont typeface="Arial" charset="0"/>
              <a:buChar char="•"/>
            </a:pPr>
            <a:r>
              <a:rPr lang="en-US" sz="3480" dirty="0"/>
              <a:t>Concise preview: dynamic programming algorithm</a:t>
            </a:r>
          </a:p>
          <a:p>
            <a:pPr marL="497260" indent="-497260">
              <a:buFont typeface="Arial" charset="0"/>
              <a:buChar char="•"/>
            </a:pPr>
            <a:r>
              <a:rPr lang="en-US" sz="3480" dirty="0"/>
              <a:t>Tight/Diverse preview: </a:t>
            </a:r>
            <a:r>
              <a:rPr lang="en-US" sz="3480" dirty="0" err="1"/>
              <a:t>Apriori</a:t>
            </a:r>
            <a:r>
              <a:rPr lang="en-US" sz="3480" dirty="0"/>
              <a:t> property algorithm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29409908" y="17011637"/>
            <a:ext cx="1614804" cy="36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40" dirty="0">
                <a:ea typeface="Garamond" charset="0"/>
                <a:cs typeface="Garamond" charset="0"/>
              </a:rPr>
              <a:t>  </a:t>
            </a:r>
            <a:r>
              <a:rPr lang="pt-BR" sz="1740" dirty="0" err="1">
                <a:ea typeface="Garamond" charset="0"/>
                <a:cs typeface="Garamond" charset="0"/>
              </a:rPr>
              <a:t>dist</a:t>
            </a:r>
            <a:r>
              <a:rPr lang="pt-BR" sz="1740" dirty="0">
                <a:ea typeface="Garamond" charset="0"/>
                <a:cs typeface="Garamond" charset="0"/>
              </a:rPr>
              <a:t>(Ti, </a:t>
            </a:r>
            <a:r>
              <a:rPr lang="pt-BR" sz="1740" dirty="0" err="1">
                <a:ea typeface="Garamond" charset="0"/>
                <a:cs typeface="Garamond" charset="0"/>
              </a:rPr>
              <a:t>Tj</a:t>
            </a:r>
            <a:r>
              <a:rPr lang="pt-BR" sz="1740" dirty="0">
                <a:ea typeface="Garamond" charset="0"/>
                <a:cs typeface="Garamond" charset="0"/>
              </a:rPr>
              <a:t>) ≤ </a:t>
            </a:r>
            <a:r>
              <a:rPr lang="pt-BR" sz="1740" dirty="0" err="1">
                <a:ea typeface="Garamond" charset="0"/>
                <a:cs typeface="Garamond" charset="0"/>
              </a:rPr>
              <a:t>d</a:t>
            </a:r>
            <a:endParaRPr lang="pt-BR" sz="1740" dirty="0">
              <a:ea typeface="Garamond" charset="0"/>
              <a:cs typeface="Garamond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9354667" y="18841809"/>
            <a:ext cx="1590217" cy="36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40" dirty="0">
                <a:ea typeface="Garamond" charset="0"/>
                <a:cs typeface="Garamond" charset="0"/>
              </a:rPr>
              <a:t>  </a:t>
            </a:r>
            <a:r>
              <a:rPr lang="pt-BR" sz="1740" dirty="0" err="1">
                <a:ea typeface="Garamond" charset="0"/>
                <a:cs typeface="Garamond" charset="0"/>
              </a:rPr>
              <a:t>dist</a:t>
            </a:r>
            <a:r>
              <a:rPr lang="pt-BR" sz="1740" dirty="0">
                <a:ea typeface="Garamond" charset="0"/>
                <a:cs typeface="Garamond" charset="0"/>
              </a:rPr>
              <a:t>(Ti, </a:t>
            </a:r>
            <a:r>
              <a:rPr lang="pt-BR" sz="1740" dirty="0" err="1">
                <a:ea typeface="Garamond" charset="0"/>
                <a:cs typeface="Garamond" charset="0"/>
              </a:rPr>
              <a:t>Tj</a:t>
            </a:r>
            <a:r>
              <a:rPr lang="pt-BR" sz="1740" dirty="0">
                <a:ea typeface="Garamond" charset="0"/>
                <a:cs typeface="Garamond" charset="0"/>
              </a:rPr>
              <a:t>) ≥ </a:t>
            </a:r>
            <a:r>
              <a:rPr lang="pt-BR" sz="1740" dirty="0" err="1">
                <a:ea typeface="Garamond" charset="0"/>
                <a:cs typeface="Garamond" charset="0"/>
              </a:rPr>
              <a:t>d</a:t>
            </a:r>
            <a:r>
              <a:rPr lang="pt-BR" sz="1740" dirty="0">
                <a:ea typeface="Garamond" charset="0"/>
                <a:cs typeface="Garamond" charset="0"/>
              </a:rPr>
              <a:t> </a:t>
            </a:r>
          </a:p>
        </p:txBody>
      </p:sp>
      <p:sp useBgFill="1">
        <p:nvSpPr>
          <p:cNvPr id="132" name="Rectangle 131"/>
          <p:cNvSpPr/>
          <p:nvPr/>
        </p:nvSpPr>
        <p:spPr>
          <a:xfrm>
            <a:off x="26077925" y="6060723"/>
            <a:ext cx="5218842" cy="6114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90" name="TextBox 89"/>
          <p:cNvSpPr txBox="1"/>
          <p:nvPr/>
        </p:nvSpPr>
        <p:spPr>
          <a:xfrm>
            <a:off x="14782800" y="10744200"/>
            <a:ext cx="8899883" cy="599221"/>
          </a:xfrm>
          <a:prstGeom prst="rect">
            <a:avLst/>
          </a:prstGeom>
          <a:noFill/>
        </p:spPr>
        <p:txBody>
          <a:bodyPr wrap="square" lIns="63076" tIns="31537" rIns="63076" bIns="31537" rtlCol="0">
            <a:spAutoFit/>
          </a:bodyPr>
          <a:lstStyle/>
          <a:p>
            <a:pPr algn="just"/>
            <a:r>
              <a:rPr lang="en-US" sz="3480" dirty="0"/>
              <a:t>Schema Graph itself can be too complex.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10" y="3023381"/>
            <a:ext cx="3064523" cy="12318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814" y="16497732"/>
            <a:ext cx="5659786" cy="4431150"/>
          </a:xfrm>
          <a:prstGeom prst="rect">
            <a:avLst/>
          </a:prstGeom>
        </p:spPr>
      </p:pic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27523"/>
              </p:ext>
            </p:extLst>
          </p:nvPr>
        </p:nvGraphicFramePr>
        <p:xfrm>
          <a:off x="15106145" y="21088870"/>
          <a:ext cx="6053121" cy="164343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1140"/>
                <a:gridCol w="1728941"/>
                <a:gridCol w="2803040"/>
              </a:tblGrid>
              <a:tr h="4464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FILM</a:t>
                      </a:r>
                      <a:endParaRPr lang="en-US" sz="17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Director</a:t>
                      </a:r>
                      <a:endParaRPr lang="en-US" sz="17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Genres</a:t>
                      </a:r>
                      <a:endParaRPr lang="en-US" sz="1700" dirty="0">
                        <a:solidFill>
                          <a:schemeClr val="tx1"/>
                        </a:solidFill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5FF"/>
                    </a:solidFill>
                  </a:tcPr>
                </a:tc>
              </a:tr>
              <a:tr h="39899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Men in Black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Barry </a:t>
                      </a:r>
                      <a:r>
                        <a:rPr lang="en-US" sz="1700" dirty="0" err="1" smtClean="0">
                          <a:latin typeface="+mn-lt"/>
                          <a:ea typeface="Garamond" charset="0"/>
                          <a:cs typeface="Garamond" charset="0"/>
                        </a:rPr>
                        <a:t>Sonnenfeld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{Action Film, Science Fiction}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99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Men in Black II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Barry </a:t>
                      </a:r>
                      <a:r>
                        <a:rPr lang="en-US" sz="1700" dirty="0" err="1" smtClean="0">
                          <a:latin typeface="+mn-lt"/>
                          <a:ea typeface="Garamond" charset="0"/>
                          <a:cs typeface="Garamond" charset="0"/>
                        </a:rPr>
                        <a:t>Sonnenfeld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latin typeface="+mn-lt"/>
                          <a:ea typeface="Garamond" charset="0"/>
                          <a:cs typeface="Garamond" charset="0"/>
                        </a:rPr>
                        <a:t>{Action Film, Science Fiction}</a:t>
                      </a: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995"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I, Robot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_</a:t>
                      </a:r>
                      <a:endParaRPr lang="en-US" sz="1700" dirty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solidFill>
                            <a:schemeClr val="tx1"/>
                          </a:solidFill>
                          <a:latin typeface="+mn-lt"/>
                          <a:ea typeface="Garamond" charset="0"/>
                          <a:cs typeface="Garamond" charset="0"/>
                        </a:rPr>
                        <a:t>{Action Film}</a:t>
                      </a:r>
                      <a:endParaRPr lang="en-US" sz="1700" dirty="0" smtClean="0">
                        <a:latin typeface="+mn-lt"/>
                        <a:ea typeface="Garamond" charset="0"/>
                        <a:cs typeface="Garamond" charset="0"/>
                      </a:endParaRPr>
                    </a:p>
                  </a:txBody>
                  <a:tcPr marL="0" marR="0" marT="66300" marB="66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8407319" y="21402719"/>
            <a:ext cx="2700081" cy="136665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142" name="Rectangle 141"/>
          <p:cNvSpPr/>
          <p:nvPr/>
        </p:nvSpPr>
        <p:spPr>
          <a:xfrm>
            <a:off x="762000" y="29673606"/>
            <a:ext cx="12441409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383" indent="-414383">
              <a:buFont typeface="Arial" charset="0"/>
              <a:buChar char="•"/>
            </a:pPr>
            <a:r>
              <a:rPr lang="en-US" sz="3480" b="1" dirty="0">
                <a:solidFill>
                  <a:schemeClr val="accent6">
                    <a:lumMod val="75000"/>
                  </a:schemeClr>
                </a:solidFill>
              </a:rPr>
              <a:t>Domains:  </a:t>
            </a:r>
            <a:r>
              <a:rPr lang="en-US" sz="3480" dirty="0">
                <a:solidFill>
                  <a:prstClr val="black"/>
                </a:solidFill>
              </a:rPr>
              <a:t>film, book, music, TV, people</a:t>
            </a:r>
          </a:p>
          <a:p>
            <a:pPr marL="414383" indent="-414383">
              <a:buFont typeface="Arial" charset="0"/>
              <a:buChar char="•"/>
            </a:pPr>
            <a:r>
              <a:rPr lang="en-US" sz="3480" b="1" dirty="0">
                <a:solidFill>
                  <a:schemeClr val="accent6">
                    <a:lumMod val="75000"/>
                  </a:schemeClr>
                </a:solidFill>
              </a:rPr>
              <a:t>Key attribute scoring: </a:t>
            </a:r>
            <a:r>
              <a:rPr lang="en-US" sz="3480" dirty="0">
                <a:solidFill>
                  <a:prstClr val="black"/>
                </a:solidFill>
              </a:rPr>
              <a:t>Coverage-base, Random Walk-based</a:t>
            </a:r>
          </a:p>
          <a:p>
            <a:pPr marL="414383" indent="-414383">
              <a:buFont typeface="Arial" charset="0"/>
              <a:buChar char="•"/>
            </a:pPr>
            <a:r>
              <a:rPr lang="en-US" sz="3480" b="1" dirty="0">
                <a:solidFill>
                  <a:schemeClr val="accent6">
                    <a:lumMod val="75000"/>
                  </a:schemeClr>
                </a:solidFill>
              </a:rPr>
              <a:t>Non-key attribute scoring: </a:t>
            </a:r>
            <a:r>
              <a:rPr lang="en-US" sz="3480" dirty="0">
                <a:solidFill>
                  <a:prstClr val="black"/>
                </a:solidFill>
              </a:rPr>
              <a:t>Coverage-based, Entropy-based</a:t>
            </a:r>
          </a:p>
          <a:p>
            <a:pPr marL="414383" indent="-414383">
              <a:buFont typeface="Arial" charset="0"/>
              <a:buChar char="•"/>
            </a:pPr>
            <a:r>
              <a:rPr lang="en-US" sz="3480" b="1" dirty="0">
                <a:solidFill>
                  <a:schemeClr val="accent6">
                    <a:lumMod val="75000"/>
                  </a:schemeClr>
                </a:solidFill>
              </a:rPr>
              <a:t>Preview type: </a:t>
            </a:r>
            <a:r>
              <a:rPr lang="en-US" sz="3480" dirty="0">
                <a:solidFill>
                  <a:prstClr val="black"/>
                </a:solidFill>
              </a:rPr>
              <a:t>Concise, Diverse, Tight</a:t>
            </a:r>
          </a:p>
        </p:txBody>
      </p:sp>
      <p:sp>
        <p:nvSpPr>
          <p:cNvPr id="145" name="Right Brace 144"/>
          <p:cNvSpPr/>
          <p:nvPr/>
        </p:nvSpPr>
        <p:spPr>
          <a:xfrm flipH="1">
            <a:off x="22965041" y="17639233"/>
            <a:ext cx="324726" cy="6165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504"/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11076521" y="19801772"/>
            <a:ext cx="5632724" cy="535531"/>
          </a:xfrm>
          <a:prstGeom prst="rect">
            <a:avLst/>
          </a:prstGeom>
          <a:effectLst/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472868" algn="l"/>
              </a:tabLst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26027">
              <a:lnSpc>
                <a:spcPct val="100000"/>
              </a:lnSpc>
              <a:spcBef>
                <a:spcPts val="841"/>
              </a:spcBef>
              <a:buSzPct val="85000"/>
              <a:defRPr/>
            </a:pPr>
            <a:r>
              <a:rPr lang="en-US" altLang="zh-CN" sz="3480" b="1" dirty="0">
                <a:latin typeface="+mn-lt"/>
                <a:ea typeface="Meiryo UI" pitchFamily="34" charset="-128"/>
                <a:cs typeface="Meiryo UI" pitchFamily="34" charset="-128"/>
              </a:rPr>
              <a:t>Non-key attribute scoring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693" y="24591756"/>
            <a:ext cx="10156968" cy="5530786"/>
          </a:xfrm>
          <a:prstGeom prst="rect">
            <a:avLst/>
          </a:prstGeom>
        </p:spPr>
      </p:pic>
      <p:sp>
        <p:nvSpPr>
          <p:cNvPr id="136" name="Text Placeholder 7"/>
          <p:cNvSpPr txBox="1">
            <a:spLocks/>
          </p:cNvSpPr>
          <p:nvPr/>
        </p:nvSpPr>
        <p:spPr>
          <a:xfrm>
            <a:off x="20829624" y="32177757"/>
            <a:ext cx="11160597" cy="682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Preview Tables</a:t>
            </a:r>
          </a:p>
        </p:txBody>
      </p:sp>
      <p:sp>
        <p:nvSpPr>
          <p:cNvPr id="137" name="Text Placeholder 7"/>
          <p:cNvSpPr txBox="1">
            <a:spLocks/>
          </p:cNvSpPr>
          <p:nvPr/>
        </p:nvSpPr>
        <p:spPr>
          <a:xfrm>
            <a:off x="762000" y="32140345"/>
            <a:ext cx="19608200" cy="7138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Interacting with the Preview Tables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1552746" y="33127619"/>
            <a:ext cx="6920721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80" dirty="0">
                <a:solidFill>
                  <a:prstClr val="black"/>
                </a:solidFill>
              </a:rPr>
              <a:t>Drop any column from the preview tables and refresh the preview. </a:t>
            </a:r>
          </a:p>
        </p:txBody>
      </p:sp>
      <p:sp>
        <p:nvSpPr>
          <p:cNvPr id="140" name="Text Placeholder 2"/>
          <p:cNvSpPr txBox="1">
            <a:spLocks/>
          </p:cNvSpPr>
          <p:nvPr/>
        </p:nvSpPr>
        <p:spPr>
          <a:xfrm>
            <a:off x="11618126" y="39688414"/>
            <a:ext cx="8752074" cy="96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/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80" dirty="0">
                <a:solidFill>
                  <a:prstClr val="black"/>
                </a:solidFill>
                <a:latin typeface="+mn-lt"/>
              </a:rPr>
              <a:t>Find the entity type in the schema graph that corresponds to the key attribute of a preview table.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173" y="882257"/>
            <a:ext cx="2375733" cy="149173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384391" y="2711671"/>
            <a:ext cx="3378104" cy="169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10" dirty="0"/>
              <a:t>34th IEEE International </a:t>
            </a:r>
            <a:br>
              <a:rPr lang="en-US" sz="2610" dirty="0"/>
            </a:br>
            <a:r>
              <a:rPr lang="en-US" sz="2610" dirty="0"/>
              <a:t>Conference on </a:t>
            </a:r>
            <a:br>
              <a:rPr lang="en-US" sz="2610" dirty="0"/>
            </a:br>
            <a:r>
              <a:rPr lang="en-US" sz="2610" dirty="0"/>
              <a:t>Data Engineering</a:t>
            </a:r>
          </a:p>
          <a:p>
            <a:pPr algn="ctr"/>
            <a:r>
              <a:rPr lang="en-US" sz="2610" dirty="0"/>
              <a:t>April 16</a:t>
            </a:r>
            <a:r>
              <a:rPr lang="en-US" sz="2610" baseline="30000" dirty="0"/>
              <a:t>th</a:t>
            </a:r>
            <a:r>
              <a:rPr lang="en-US" sz="2610" dirty="0"/>
              <a:t>-19</a:t>
            </a:r>
            <a:r>
              <a:rPr lang="en-US" sz="2610" baseline="30000" dirty="0"/>
              <a:t>th</a:t>
            </a:r>
            <a:r>
              <a:rPr lang="en-US" sz="2610" dirty="0"/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4364917" y="40841548"/>
            <a:ext cx="6241902" cy="717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80" dirty="0">
                <a:latin typeface="Calibri" charset="0"/>
                <a:hlinkClick r:id="rId19"/>
              </a:rPr>
              <a:t>https://</a:t>
            </a:r>
            <a:r>
              <a:rPr lang="en-US" sz="4060" dirty="0">
                <a:latin typeface="Calibri" charset="0"/>
                <a:hlinkClick r:id="rId19"/>
              </a:rPr>
              <a:t>idir.uta.edu/tableview</a:t>
            </a:r>
            <a:endParaRPr lang="en-US" sz="406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67" y="40288467"/>
            <a:ext cx="3245276" cy="32452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000" y="12268200"/>
            <a:ext cx="470946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b="1" dirty="0">
                <a:solidFill>
                  <a:srgbClr val="EE8200"/>
                </a:solidFill>
                <a:ea typeface="Garamond" charset="0"/>
                <a:cs typeface="Garamond" charset="0"/>
              </a:rPr>
              <a:t>Applications</a:t>
            </a:r>
            <a:r>
              <a:rPr lang="en-US" sz="2900" dirty="0">
                <a:solidFill>
                  <a:srgbClr val="EE8200"/>
                </a:solidFill>
                <a:ea typeface="Garamond" charset="0"/>
                <a:cs typeface="Garamond" charset="0"/>
              </a:rPr>
              <a:t>: </a:t>
            </a:r>
            <a:br>
              <a:rPr lang="en-US" sz="2900" dirty="0">
                <a:solidFill>
                  <a:srgbClr val="EE8200"/>
                </a:solidFill>
                <a:ea typeface="Garamond" charset="0"/>
                <a:cs typeface="Garamond" charset="0"/>
              </a:rPr>
            </a:br>
            <a:r>
              <a:rPr lang="en-US" sz="2900" dirty="0">
                <a:ea typeface="Garamond" charset="0"/>
                <a:cs typeface="Garamond" charset="0"/>
              </a:rPr>
              <a:t>search,</a:t>
            </a:r>
            <a:br>
              <a:rPr lang="en-US" sz="2900" dirty="0">
                <a:ea typeface="Garamond" charset="0"/>
                <a:cs typeface="Garamond" charset="0"/>
              </a:rPr>
            </a:br>
            <a:r>
              <a:rPr lang="en-US" sz="2900" dirty="0">
                <a:ea typeface="Garamond" charset="0"/>
                <a:cs typeface="Garamond" charset="0"/>
              </a:rPr>
              <a:t>recommendation systems,</a:t>
            </a:r>
            <a:br>
              <a:rPr lang="en-US" sz="2900" dirty="0">
                <a:ea typeface="Garamond" charset="0"/>
                <a:cs typeface="Garamond" charset="0"/>
              </a:rPr>
            </a:br>
            <a:r>
              <a:rPr lang="en-US" sz="2900" dirty="0">
                <a:ea typeface="Garamond" charset="0"/>
                <a:cs typeface="Garamond" charset="0"/>
              </a:rPr>
              <a:t> business intelligence, </a:t>
            </a:r>
            <a:br>
              <a:rPr lang="en-US" sz="2900" dirty="0">
                <a:ea typeface="Garamond" charset="0"/>
                <a:cs typeface="Garamond" charset="0"/>
              </a:rPr>
            </a:br>
            <a:r>
              <a:rPr lang="en-US" sz="2900" dirty="0">
                <a:ea typeface="Garamond" charset="0"/>
                <a:cs typeface="Garamond" charset="0"/>
              </a:rPr>
              <a:t>health informatics, </a:t>
            </a:r>
            <a:br>
              <a:rPr lang="en-US" sz="2900" dirty="0">
                <a:ea typeface="Garamond" charset="0"/>
                <a:cs typeface="Garamond" charset="0"/>
              </a:rPr>
            </a:br>
            <a:r>
              <a:rPr lang="en-US" sz="2900" dirty="0">
                <a:ea typeface="Garamond" charset="0"/>
                <a:cs typeface="Garamond" charset="0"/>
              </a:rPr>
              <a:t>fact checking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2"/>
          <a:stretch/>
        </p:blipFill>
        <p:spPr>
          <a:xfrm>
            <a:off x="26517600" y="6254715"/>
            <a:ext cx="5433772" cy="4839360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30004043" y="17416892"/>
            <a:ext cx="21148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a typeface="Garamond" charset="0"/>
                <a:cs typeface="Garamond" charset="0"/>
              </a:rPr>
              <a:t>Tight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9942812" y="18422923"/>
            <a:ext cx="25183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a typeface="Garamond" charset="0"/>
                <a:cs typeface="Garamond" charset="0"/>
              </a:rPr>
              <a:t>Diverse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260233" y="31089600"/>
            <a:ext cx="3744423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 dirty="0"/>
              <a:t>Configuration Panel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7307110" y="31013400"/>
            <a:ext cx="2725939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 dirty="0"/>
              <a:t>Preview Panel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312434" y="31179881"/>
            <a:ext cx="2815899" cy="62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80" dirty="0"/>
              <a:t>Schema Graph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969" y="24381735"/>
            <a:ext cx="7625831" cy="673529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68" y="25270181"/>
            <a:ext cx="9324732" cy="229910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57" y="27691558"/>
            <a:ext cx="4678679" cy="18054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31" y="27690463"/>
            <a:ext cx="4455459" cy="183299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65" name="TextBox 164"/>
          <p:cNvSpPr txBox="1"/>
          <p:nvPr/>
        </p:nvSpPr>
        <p:spPr>
          <a:xfrm>
            <a:off x="1010060" y="24050725"/>
            <a:ext cx="11342037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/>
              <a:t>A concise preview generated for FILM domain with 3 key attributes and 6 non-key </a:t>
            </a:r>
            <a:r>
              <a:rPr lang="en-US" sz="3480" dirty="0" smtClean="0"/>
              <a:t>attributes. </a:t>
            </a:r>
            <a:endParaRPr lang="en-US" sz="3480" dirty="0"/>
          </a:p>
        </p:txBody>
      </p:sp>
      <p:sp>
        <p:nvSpPr>
          <p:cNvPr id="166" name="TextBox 165"/>
          <p:cNvSpPr txBox="1"/>
          <p:nvPr/>
        </p:nvSpPr>
        <p:spPr>
          <a:xfrm>
            <a:off x="1066686" y="39241609"/>
            <a:ext cx="5897919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>
                <a:solidFill>
                  <a:prstClr val="black"/>
                </a:solidFill>
              </a:rPr>
              <a:t>Additional </a:t>
            </a:r>
            <a:r>
              <a:rPr lang="en-US" sz="3480" dirty="0">
                <a:solidFill>
                  <a:prstClr val="black"/>
                </a:solidFill>
              </a:rPr>
              <a:t>information for each column of the preview tables. </a:t>
            </a:r>
          </a:p>
        </p:txBody>
      </p:sp>
      <p:sp>
        <p:nvSpPr>
          <p:cNvPr id="167" name="Text Placeholder 2"/>
          <p:cNvSpPr txBox="1">
            <a:spLocks/>
          </p:cNvSpPr>
          <p:nvPr/>
        </p:nvSpPr>
        <p:spPr>
          <a:xfrm>
            <a:off x="9238739" y="33143368"/>
            <a:ext cx="11370581" cy="481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Courier New" panose="02070309020205020404" pitchFamily="49" charset="0"/>
              <a:buNone/>
              <a:defRPr sz="3200" kern="1200" spc="-100" baseline="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/>
              <a:defRPr sz="2000" kern="1200" spc="-5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5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80" dirty="0">
                <a:solidFill>
                  <a:prstClr val="black"/>
                </a:solidFill>
                <a:latin typeface="+mn-lt"/>
              </a:rPr>
              <a:t>Expand and collapse the sample data section of the preview tables.</a:t>
            </a:r>
          </a:p>
        </p:txBody>
      </p:sp>
      <p:sp>
        <p:nvSpPr>
          <p:cNvPr id="172" name="Text Placeholder 7"/>
          <p:cNvSpPr txBox="1">
            <a:spLocks/>
          </p:cNvSpPr>
          <p:nvPr/>
        </p:nvSpPr>
        <p:spPr>
          <a:xfrm>
            <a:off x="762000" y="40806042"/>
            <a:ext cx="19275778" cy="844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63076" tIns="31537" rIns="63076" bIns="31537"/>
          <a:lstStyle/>
          <a:p>
            <a:pPr marL="1135380" indent="-1135380" algn="ctr">
              <a:spcBef>
                <a:spcPct val="20000"/>
              </a:spcBef>
              <a:defRPr/>
            </a:pPr>
            <a:r>
              <a:rPr lang="en-US" sz="464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62000" y="41680355"/>
            <a:ext cx="19608200" cy="1966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40" dirty="0" smtClean="0"/>
              <a:t>[Yan SIGMOD16] N</a:t>
            </a:r>
            <a:r>
              <a:rPr lang="en-US" sz="1740" dirty="0"/>
              <a:t>. Yan, S. Hasani, A. </a:t>
            </a:r>
            <a:r>
              <a:rPr lang="en-US" sz="1740" dirty="0" err="1"/>
              <a:t>Asudeh</a:t>
            </a:r>
            <a:r>
              <a:rPr lang="en-US" sz="1740" dirty="0"/>
              <a:t>, and C. Li, “Generating preview tables for entity graphs,” in </a:t>
            </a:r>
            <a:r>
              <a:rPr lang="en-US" sz="1740" i="1" dirty="0"/>
              <a:t>SIGMOD</a:t>
            </a:r>
            <a:r>
              <a:rPr lang="en-US" sz="1740" dirty="0"/>
              <a:t>, 2016, pp. 1797–1811. (best reproducibility award from SIGMOD2017 )</a:t>
            </a:r>
          </a:p>
          <a:p>
            <a:r>
              <a:rPr lang="en-US" sz="1740" dirty="0" smtClean="0"/>
              <a:t>[Hasani </a:t>
            </a:r>
            <a:r>
              <a:rPr lang="en-US" sz="1740" dirty="0" smtClean="0"/>
              <a:t>ICDE18demo] </a:t>
            </a:r>
            <a:r>
              <a:rPr lang="en-US" sz="1740" dirty="0"/>
              <a:t>S. Hasani, N. Yan, and C. Li, “ </a:t>
            </a:r>
            <a:r>
              <a:rPr lang="en-US" sz="1740" dirty="0" err="1"/>
              <a:t>TableView</a:t>
            </a:r>
            <a:r>
              <a:rPr lang="en-US" sz="1740" dirty="0"/>
              <a:t>: A Visual Interface for Generating Preview Tables of Entity Graphs,” in </a:t>
            </a:r>
            <a:r>
              <a:rPr lang="en-US" sz="1740" i="1" dirty="0"/>
              <a:t>ICDE</a:t>
            </a:r>
            <a:r>
              <a:rPr lang="en-US" sz="1740" dirty="0"/>
              <a:t>, 2018.</a:t>
            </a:r>
          </a:p>
          <a:p>
            <a:r>
              <a:rPr lang="en-US" sz="1740" dirty="0" smtClean="0"/>
              <a:t>[Yang PVLDB09] X</a:t>
            </a:r>
            <a:r>
              <a:rPr lang="en-US" sz="1740" dirty="0"/>
              <a:t>. Yang, C. M. </a:t>
            </a:r>
            <a:r>
              <a:rPr lang="en-US" sz="1740" dirty="0" err="1"/>
              <a:t>Procopiuc</a:t>
            </a:r>
            <a:r>
              <a:rPr lang="en-US" sz="1740" dirty="0"/>
              <a:t>, and D. Srivastava, “Summarizing relational databases,” </a:t>
            </a:r>
            <a:r>
              <a:rPr lang="en-US" sz="1740" i="1" dirty="0"/>
              <a:t>PVLDB</a:t>
            </a:r>
            <a:r>
              <a:rPr lang="en-US" sz="1740" dirty="0"/>
              <a:t>, vol. 2, no. 1, pp. 634–645, 2009. </a:t>
            </a:r>
            <a:r>
              <a:rPr lang="en-US" sz="1740" dirty="0" smtClean="0"/>
              <a:t/>
            </a:r>
            <a:br>
              <a:rPr lang="en-US" sz="1740" dirty="0" smtClean="0"/>
            </a:br>
            <a:r>
              <a:rPr lang="en-US" sz="1740" dirty="0" smtClean="0"/>
              <a:t>[</a:t>
            </a:r>
            <a:r>
              <a:rPr lang="en-US" sz="1740" dirty="0"/>
              <a:t>Yang </a:t>
            </a:r>
            <a:r>
              <a:rPr lang="en-US" sz="1740" dirty="0" smtClean="0"/>
              <a:t>PVLDB11] X</a:t>
            </a:r>
            <a:r>
              <a:rPr lang="en-US" sz="1740" dirty="0"/>
              <a:t>. Yang, C. M. </a:t>
            </a:r>
            <a:r>
              <a:rPr lang="en-US" sz="1740" dirty="0" err="1"/>
              <a:t>Procopiuc</a:t>
            </a:r>
            <a:r>
              <a:rPr lang="en-US" sz="1740" dirty="0"/>
              <a:t>, and D. Srivastava, “Summary graphs for relational database schemas,” </a:t>
            </a:r>
            <a:r>
              <a:rPr lang="en-US" sz="1740" i="1" dirty="0"/>
              <a:t>PVLDB</a:t>
            </a:r>
            <a:r>
              <a:rPr lang="en-US" sz="1740" dirty="0"/>
              <a:t>, vol. 4, no. 11, pp. 899–910, 2011.</a:t>
            </a:r>
          </a:p>
          <a:p>
            <a:r>
              <a:rPr lang="en-US" sz="1740" dirty="0" smtClean="0"/>
              <a:t>[Yu VLDB06] C</a:t>
            </a:r>
            <a:r>
              <a:rPr lang="en-US" sz="1740" dirty="0"/>
              <a:t>. Yu and H. V. </a:t>
            </a:r>
            <a:r>
              <a:rPr lang="en-US" sz="1740" dirty="0" err="1"/>
              <a:t>Jagadish</a:t>
            </a:r>
            <a:r>
              <a:rPr lang="en-US" sz="1740" dirty="0"/>
              <a:t>, “Schema summarization,” in </a:t>
            </a:r>
            <a:r>
              <a:rPr lang="en-US" sz="1740" i="1" dirty="0"/>
              <a:t>VLDB</a:t>
            </a:r>
            <a:r>
              <a:rPr lang="en-US" sz="1740" dirty="0"/>
              <a:t>, 2006,  pp. 319–330.</a:t>
            </a:r>
          </a:p>
          <a:p>
            <a:r>
              <a:rPr lang="en-US" sz="1740" dirty="0" smtClean="0"/>
              <a:t>[Tian SIGMOD08] Y</a:t>
            </a:r>
            <a:r>
              <a:rPr lang="en-US" sz="1740" dirty="0"/>
              <a:t>. Tian, R. A. Hankins, and J. M. Patel, “Efficient aggregation for graph summarization,” in </a:t>
            </a:r>
            <a:r>
              <a:rPr lang="en-US" sz="1740" i="1" dirty="0"/>
              <a:t>SIGMOD</a:t>
            </a:r>
            <a:r>
              <a:rPr lang="en-US" sz="1740" dirty="0"/>
              <a:t>, 2008, pp. 567–580.</a:t>
            </a:r>
          </a:p>
          <a:p>
            <a:r>
              <a:rPr lang="en-US" sz="1740" dirty="0" smtClean="0"/>
              <a:t>[Zhang ICDE10] N</a:t>
            </a:r>
            <a:r>
              <a:rPr lang="en-US" sz="1740" dirty="0"/>
              <a:t>. Zhang, Y. Tian, and J. M. Patel, “Discovery-driven graph summarization,” in </a:t>
            </a:r>
            <a:r>
              <a:rPr lang="en-US" sz="1740" i="1" dirty="0"/>
              <a:t>ICDE</a:t>
            </a:r>
            <a:r>
              <a:rPr lang="en-US" sz="1740" dirty="0"/>
              <a:t>, 2010, pp. 880–891.</a:t>
            </a:r>
            <a:endParaRPr lang="en-US" sz="174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0710" y="39561862"/>
            <a:ext cx="4290399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>
                <a:solidFill>
                  <a:prstClr val="black"/>
                </a:solidFill>
              </a:rPr>
              <a:t>Export the preview into PDF.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289000" y="5732705"/>
            <a:ext cx="6803814" cy="688476"/>
          </a:xfrm>
          <a:prstGeom prst="rect">
            <a:avLst/>
          </a:prstGeom>
          <a:noFill/>
        </p:spPr>
        <p:txBody>
          <a:bodyPr wrap="square" lIns="63076" tIns="31537" rIns="63076" bIns="31537" rtlCol="0">
            <a:spAutoFit/>
          </a:bodyPr>
          <a:lstStyle/>
          <a:p>
            <a:pPr algn="just"/>
            <a:r>
              <a:rPr lang="en-US" sz="4060" b="1" dirty="0">
                <a:solidFill>
                  <a:schemeClr val="accent6">
                    <a:lumMod val="75000"/>
                  </a:schemeClr>
                </a:solidFill>
              </a:rPr>
              <a:t>Approach 3: Preview </a:t>
            </a:r>
            <a:r>
              <a:rPr lang="en-US" sz="4060" b="1" dirty="0" smtClean="0">
                <a:solidFill>
                  <a:schemeClr val="accent6">
                    <a:lumMod val="75000"/>
                  </a:schemeClr>
                </a:solidFill>
              </a:rPr>
              <a:t>Tables</a:t>
            </a:r>
            <a:endParaRPr lang="en-US" sz="29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5"/>
          <a:srcRect l="19628" t="29804" r="37784" b="31142"/>
          <a:stretch/>
        </p:blipFill>
        <p:spPr>
          <a:xfrm>
            <a:off x="1390200" y="34728597"/>
            <a:ext cx="6854607" cy="39286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6"/>
          <a:srcRect l="420" t="19436" r="-1" b="7472"/>
          <a:stretch/>
        </p:blipFill>
        <p:spPr>
          <a:xfrm>
            <a:off x="8750484" y="33876925"/>
            <a:ext cx="11282565" cy="52291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853072" y="34290000"/>
            <a:ext cx="0" cy="127862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7398267" y="38741477"/>
            <a:ext cx="1" cy="100026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9238740" y="38522624"/>
            <a:ext cx="0" cy="113002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15379527" y="37023665"/>
            <a:ext cx="0" cy="257002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9033703" y="33311641"/>
            <a:ext cx="73859" cy="7424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13803174" y="30169835"/>
            <a:ext cx="6790" cy="91976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18209420" y="30169835"/>
            <a:ext cx="19313" cy="84356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2632018" y="27569282"/>
            <a:ext cx="1142382" cy="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Placeholder 2"/>
          <p:cNvSpPr txBox="1">
            <a:spLocks/>
          </p:cNvSpPr>
          <p:nvPr/>
        </p:nvSpPr>
        <p:spPr>
          <a:xfrm>
            <a:off x="5098183" y="10021863"/>
            <a:ext cx="8612827" cy="769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302766" tIns="151384" rIns="302766" bIns="151384" rtlCol="0" anchor="ctr"/>
          <a:lstStyle/>
          <a:p>
            <a:pPr algn="ctr">
              <a:defRPr/>
            </a:pPr>
            <a:r>
              <a:rPr lang="en-US" sz="4640" b="1" dirty="0" smtClean="0"/>
              <a:t>Steep Flag-Down Cost</a:t>
            </a:r>
            <a:endParaRPr lang="en-US" sz="4640" b="1" dirty="0"/>
          </a:p>
        </p:txBody>
      </p:sp>
    </p:spTree>
    <p:extLst>
      <p:ext uri="{BB962C8B-B14F-4D97-AF65-F5344CB8AC3E}">
        <p14:creationId xmlns:p14="http://schemas.microsoft.com/office/powerpoint/2010/main" val="7148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562</Words>
  <Application>Microsoft Macintosh PowerPoint</Application>
  <PresentationFormat>Custom</PresentationFormat>
  <Paragraphs>126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Courier New</vt:lpstr>
      <vt:lpstr>Garamond</vt:lpstr>
      <vt:lpstr>Meiryo UI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Kakon</dc:creator>
  <cp:lastModifiedBy>Hasani, Sona</cp:lastModifiedBy>
  <cp:revision>663</cp:revision>
  <cp:lastPrinted>2018-04-11T20:02:28Z</cp:lastPrinted>
  <dcterms:created xsi:type="dcterms:W3CDTF">2012-10-24T02:08:36Z</dcterms:created>
  <dcterms:modified xsi:type="dcterms:W3CDTF">2018-04-11T20:17:51Z</dcterms:modified>
</cp:coreProperties>
</file>